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nton Italics" charset="1" panose="00000500000000000000"/>
      <p:regular r:id="rId24"/>
    </p:embeddedFont>
    <p:embeddedFont>
      <p:font typeface="Montserrat Bold" charset="1" panose="00000800000000000000"/>
      <p:regular r:id="rId25"/>
    </p:embeddedFont>
    <p:embeddedFont>
      <p:font typeface="Montserrat" charset="1" panose="00000500000000000000"/>
      <p:regular r:id="rId26"/>
    </p:embeddedFont>
    <p:embeddedFont>
      <p:font typeface="Anton"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9.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6.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5.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9.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8.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1.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0.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117112" y="-66478"/>
            <a:ext cx="14775575" cy="10353478"/>
          </a:xfrm>
          <a:custGeom>
            <a:avLst/>
            <a:gdLst/>
            <a:ahLst/>
            <a:cxnLst/>
            <a:rect r="r" b="b" t="t" l="l"/>
            <a:pathLst>
              <a:path h="10353478" w="14775575">
                <a:moveTo>
                  <a:pt x="0" y="0"/>
                </a:moveTo>
                <a:lnTo>
                  <a:pt x="14775574" y="0"/>
                </a:lnTo>
                <a:lnTo>
                  <a:pt x="14775574" y="10353478"/>
                </a:lnTo>
                <a:lnTo>
                  <a:pt x="0" y="10353478"/>
                </a:lnTo>
                <a:lnTo>
                  <a:pt x="0" y="0"/>
                </a:lnTo>
                <a:close/>
              </a:path>
            </a:pathLst>
          </a:custGeom>
          <a:blipFill>
            <a:blip r:embed="rId2"/>
            <a:stretch>
              <a:fillRect l="-5173" t="0" r="0" b="0"/>
            </a:stretch>
          </a:blipFill>
        </p:spPr>
      </p:sp>
      <p:sp>
        <p:nvSpPr>
          <p:cNvPr name="Freeform 3" id="3"/>
          <p:cNvSpPr/>
          <p:nvPr/>
        </p:nvSpPr>
        <p:spPr>
          <a:xfrm flipH="false" flipV="false" rot="5400000">
            <a:off x="3338277" y="503159"/>
            <a:ext cx="18561364" cy="9280682"/>
          </a:xfrm>
          <a:custGeom>
            <a:avLst/>
            <a:gdLst/>
            <a:ahLst/>
            <a:cxnLst/>
            <a:rect r="r" b="b" t="t" l="l"/>
            <a:pathLst>
              <a:path h="9280682" w="18561364">
                <a:moveTo>
                  <a:pt x="0" y="0"/>
                </a:moveTo>
                <a:lnTo>
                  <a:pt x="18561364" y="0"/>
                </a:lnTo>
                <a:lnTo>
                  <a:pt x="18561364" y="9280682"/>
                </a:lnTo>
                <a:lnTo>
                  <a:pt x="0" y="92806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94959" y="3052861"/>
            <a:ext cx="3972652" cy="4114800"/>
          </a:xfrm>
          <a:custGeom>
            <a:avLst/>
            <a:gdLst/>
            <a:ahLst/>
            <a:cxnLst/>
            <a:rect r="r" b="b" t="t" l="l"/>
            <a:pathLst>
              <a:path h="4114800" w="3972652">
                <a:moveTo>
                  <a:pt x="0" y="0"/>
                </a:moveTo>
                <a:lnTo>
                  <a:pt x="3972652" y="0"/>
                </a:lnTo>
                <a:lnTo>
                  <a:pt x="3972652" y="4114800"/>
                </a:lnTo>
                <a:lnTo>
                  <a:pt x="0" y="4114800"/>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94959" y="982211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3779429" y="-213089"/>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991367" y="1925993"/>
            <a:ext cx="9068417" cy="4196141"/>
          </a:xfrm>
          <a:prstGeom prst="rect">
            <a:avLst/>
          </a:prstGeom>
        </p:spPr>
        <p:txBody>
          <a:bodyPr anchor="t" rtlCol="false" tIns="0" lIns="0" bIns="0" rIns="0">
            <a:spAutoFit/>
          </a:bodyPr>
          <a:lstStyle/>
          <a:p>
            <a:pPr algn="ctr" marL="0" indent="0" lvl="0">
              <a:lnSpc>
                <a:spcPts val="16469"/>
              </a:lnSpc>
              <a:spcBef>
                <a:spcPct val="0"/>
              </a:spcBef>
            </a:pPr>
            <a:r>
              <a:rPr lang="en-US" sz="14321" i="true" strike="noStrike" u="none">
                <a:solidFill>
                  <a:srgbClr val="5CE1E6"/>
                </a:solidFill>
                <a:latin typeface="Anton Italics"/>
                <a:ea typeface="Anton Italics"/>
                <a:cs typeface="Anton Italics"/>
                <a:sym typeface="Anton Italics"/>
              </a:rPr>
              <a:t>CAR SALES DATASET </a:t>
            </a:r>
          </a:p>
        </p:txBody>
      </p:sp>
      <p:sp>
        <p:nvSpPr>
          <p:cNvPr name="Freeform 8" id="8"/>
          <p:cNvSpPr/>
          <p:nvPr/>
        </p:nvSpPr>
        <p:spPr>
          <a:xfrm flipH="false" flipV="false" rot="0">
            <a:off x="7401926" y="9822110"/>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sp>
        <p:nvSpPr>
          <p:cNvPr name="Freeform 2" id="2"/>
          <p:cNvSpPr/>
          <p:nvPr/>
        </p:nvSpPr>
        <p:spPr>
          <a:xfrm flipH="false" flipV="false" rot="0">
            <a:off x="11279015" y="9815747"/>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34485" y="2183689"/>
            <a:ext cx="7224815" cy="5919621"/>
          </a:xfrm>
          <a:custGeom>
            <a:avLst/>
            <a:gdLst/>
            <a:ahLst/>
            <a:cxnLst/>
            <a:rect r="r" b="b" t="t" l="l"/>
            <a:pathLst>
              <a:path h="5919621" w="7224815">
                <a:moveTo>
                  <a:pt x="0" y="0"/>
                </a:moveTo>
                <a:lnTo>
                  <a:pt x="7224815" y="0"/>
                </a:lnTo>
                <a:lnTo>
                  <a:pt x="7224815" y="5919622"/>
                </a:lnTo>
                <a:lnTo>
                  <a:pt x="0" y="5919622"/>
                </a:lnTo>
                <a:lnTo>
                  <a:pt x="0" y="0"/>
                </a:lnTo>
                <a:close/>
              </a:path>
            </a:pathLst>
          </a:custGeom>
          <a:blipFill>
            <a:blip r:embed="rId4"/>
            <a:stretch>
              <a:fillRect l="0" t="0" r="0" b="0"/>
            </a:stretch>
          </a:blipFill>
        </p:spPr>
      </p:sp>
      <p:sp>
        <p:nvSpPr>
          <p:cNvPr name="TextBox 4" id="4"/>
          <p:cNvSpPr txBox="true"/>
          <p:nvPr/>
        </p:nvSpPr>
        <p:spPr>
          <a:xfrm rot="0">
            <a:off x="1833451" y="40609"/>
            <a:ext cx="14621098" cy="1295173"/>
          </a:xfrm>
          <a:prstGeom prst="rect">
            <a:avLst/>
          </a:prstGeom>
        </p:spPr>
        <p:txBody>
          <a:bodyPr anchor="t" rtlCol="false" tIns="0" lIns="0" bIns="0" rIns="0">
            <a:spAutoFit/>
          </a:bodyPr>
          <a:lstStyle/>
          <a:p>
            <a:pPr algn="ctr">
              <a:lnSpc>
                <a:spcPts val="10512"/>
              </a:lnSpc>
              <a:spcBef>
                <a:spcPct val="0"/>
              </a:spcBef>
            </a:pPr>
            <a:r>
              <a:rPr lang="en-US" sz="7508" i="true">
                <a:solidFill>
                  <a:srgbClr val="5CE1E6"/>
                </a:solidFill>
                <a:latin typeface="Anton Italics"/>
                <a:ea typeface="Anton Italics"/>
                <a:cs typeface="Anton Italics"/>
                <a:sym typeface="Anton Italics"/>
              </a:rPr>
              <a:t>TOTAL SALES BY REGION</a:t>
            </a:r>
          </a:p>
        </p:txBody>
      </p:sp>
      <p:sp>
        <p:nvSpPr>
          <p:cNvPr name="TextBox 5" id="5"/>
          <p:cNvSpPr txBox="true"/>
          <p:nvPr/>
        </p:nvSpPr>
        <p:spPr>
          <a:xfrm rot="0">
            <a:off x="1028700" y="4420272"/>
            <a:ext cx="8371074" cy="2855732"/>
          </a:xfrm>
          <a:prstGeom prst="rect">
            <a:avLst/>
          </a:prstGeom>
        </p:spPr>
        <p:txBody>
          <a:bodyPr anchor="t" rtlCol="false" tIns="0" lIns="0" bIns="0" rIns="0">
            <a:spAutoFit/>
          </a:bodyPr>
          <a:lstStyle/>
          <a:p>
            <a:pPr algn="l" marL="581763" indent="-290881" lvl="1">
              <a:lnSpc>
                <a:spcPts val="3772"/>
              </a:lnSpc>
              <a:buFont typeface="Arial"/>
              <a:buChar char="•"/>
            </a:pPr>
            <a:r>
              <a:rPr lang="en-US" b="true" sz="2694">
                <a:solidFill>
                  <a:srgbClr val="FFFFFF"/>
                </a:solidFill>
                <a:latin typeface="Montserrat Bold"/>
                <a:ea typeface="Montserrat Bold"/>
                <a:cs typeface="Montserrat Bold"/>
                <a:sym typeface="Montserrat Bold"/>
              </a:rPr>
              <a:t>There is a significant lead in the amount of cars sold in Austin, Texas, and Janesville, Wisconsin </a:t>
            </a:r>
          </a:p>
          <a:p>
            <a:pPr algn="l" marL="581763" indent="-290881" lvl="1">
              <a:lnSpc>
                <a:spcPts val="3772"/>
              </a:lnSpc>
              <a:buFont typeface="Arial"/>
              <a:buChar char="•"/>
            </a:pPr>
            <a:r>
              <a:rPr lang="en-US" b="true" sz="2694">
                <a:solidFill>
                  <a:srgbClr val="FFFFFF"/>
                </a:solidFill>
                <a:latin typeface="Montserrat Bold"/>
                <a:ea typeface="Montserrat Bold"/>
                <a:cs typeface="Montserrat Bold"/>
                <a:sym typeface="Montserrat Bold"/>
              </a:rPr>
              <a:t>Austin region has 32%, and Janesville has a 22% increase in sales compared to the average sales across regions.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sp>
        <p:nvSpPr>
          <p:cNvPr name="Freeform 2" id="2"/>
          <p:cNvSpPr/>
          <p:nvPr/>
        </p:nvSpPr>
        <p:spPr>
          <a:xfrm flipH="false" flipV="false" rot="0">
            <a:off x="11279015" y="9815747"/>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24361" y="2171924"/>
            <a:ext cx="8434664" cy="6188935"/>
          </a:xfrm>
          <a:custGeom>
            <a:avLst/>
            <a:gdLst/>
            <a:ahLst/>
            <a:cxnLst/>
            <a:rect r="r" b="b" t="t" l="l"/>
            <a:pathLst>
              <a:path h="6188935" w="8434664">
                <a:moveTo>
                  <a:pt x="0" y="0"/>
                </a:moveTo>
                <a:lnTo>
                  <a:pt x="8434664" y="0"/>
                </a:lnTo>
                <a:lnTo>
                  <a:pt x="8434664" y="6188935"/>
                </a:lnTo>
                <a:lnTo>
                  <a:pt x="0" y="6188935"/>
                </a:lnTo>
                <a:lnTo>
                  <a:pt x="0" y="0"/>
                </a:lnTo>
                <a:close/>
              </a:path>
            </a:pathLst>
          </a:custGeom>
          <a:blipFill>
            <a:blip r:embed="rId4"/>
            <a:stretch>
              <a:fillRect l="0" t="0" r="0" b="0"/>
            </a:stretch>
          </a:blipFill>
        </p:spPr>
      </p:sp>
      <p:sp>
        <p:nvSpPr>
          <p:cNvPr name="TextBox 4" id="4"/>
          <p:cNvSpPr txBox="true"/>
          <p:nvPr/>
        </p:nvSpPr>
        <p:spPr>
          <a:xfrm rot="0">
            <a:off x="1833451" y="40609"/>
            <a:ext cx="14621098" cy="1295173"/>
          </a:xfrm>
          <a:prstGeom prst="rect">
            <a:avLst/>
          </a:prstGeom>
        </p:spPr>
        <p:txBody>
          <a:bodyPr anchor="t" rtlCol="false" tIns="0" lIns="0" bIns="0" rIns="0">
            <a:spAutoFit/>
          </a:bodyPr>
          <a:lstStyle/>
          <a:p>
            <a:pPr algn="ctr">
              <a:lnSpc>
                <a:spcPts val="10512"/>
              </a:lnSpc>
              <a:spcBef>
                <a:spcPct val="0"/>
              </a:spcBef>
            </a:pPr>
            <a:r>
              <a:rPr lang="en-US" sz="7508" i="true">
                <a:solidFill>
                  <a:srgbClr val="5CE1E6"/>
                </a:solidFill>
                <a:latin typeface="Anton Italics"/>
                <a:ea typeface="Anton Italics"/>
                <a:cs typeface="Anton Italics"/>
                <a:sym typeface="Anton Italics"/>
              </a:rPr>
              <a:t>TOTAL SALES BY REGION</a:t>
            </a:r>
          </a:p>
        </p:txBody>
      </p:sp>
      <p:sp>
        <p:nvSpPr>
          <p:cNvPr name="TextBox 5" id="5"/>
          <p:cNvSpPr txBox="true"/>
          <p:nvPr/>
        </p:nvSpPr>
        <p:spPr>
          <a:xfrm rot="0">
            <a:off x="772926" y="2124299"/>
            <a:ext cx="8371074" cy="3341507"/>
          </a:xfrm>
          <a:prstGeom prst="rect">
            <a:avLst/>
          </a:prstGeom>
        </p:spPr>
        <p:txBody>
          <a:bodyPr anchor="t" rtlCol="false" tIns="0" lIns="0" bIns="0" rIns="0">
            <a:spAutoFit/>
          </a:bodyPr>
          <a:lstStyle/>
          <a:p>
            <a:pPr algn="l" marL="581763" indent="-290881" lvl="1">
              <a:lnSpc>
                <a:spcPts val="3772"/>
              </a:lnSpc>
              <a:buFont typeface="Arial"/>
              <a:buChar char="•"/>
            </a:pPr>
            <a:r>
              <a:rPr lang="en-US" b="true" sz="2694">
                <a:solidFill>
                  <a:srgbClr val="FFFFFF"/>
                </a:solidFill>
                <a:latin typeface="Montserrat Bold"/>
                <a:ea typeface="Montserrat Bold"/>
                <a:cs typeface="Montserrat Bold"/>
                <a:sym typeface="Montserrat Bold"/>
              </a:rPr>
              <a:t>Progressive Shippers lead the list along with Suburban Ford, located in Janesville.</a:t>
            </a:r>
          </a:p>
          <a:p>
            <a:pPr algn="l" marL="581763" indent="-290881" lvl="1">
              <a:lnSpc>
                <a:spcPts val="3772"/>
              </a:lnSpc>
              <a:buFont typeface="Arial"/>
              <a:buChar char="•"/>
            </a:pPr>
            <a:r>
              <a:rPr lang="en-US" b="true" sz="2694">
                <a:solidFill>
                  <a:srgbClr val="FFFFFF"/>
                </a:solidFill>
                <a:latin typeface="Montserrat Bold"/>
                <a:ea typeface="Montserrat Bold"/>
                <a:cs typeface="Montserrat Bold"/>
                <a:sym typeface="Montserrat Bold"/>
              </a:rPr>
              <a:t>U-Haul CO suggests strong commercial vehicle sales, and Race Car Help is more about professional racers. </a:t>
            </a:r>
          </a:p>
          <a:p>
            <a:pPr algn="l" marL="581763" indent="-290881" lvl="1">
              <a:lnSpc>
                <a:spcPts val="3772"/>
              </a:lnSpc>
              <a:buFont typeface="Arial"/>
              <a:buChar char="•"/>
            </a:pPr>
            <a:r>
              <a:rPr lang="en-US" b="true" sz="2694">
                <a:solidFill>
                  <a:srgbClr val="FFFFFF"/>
                </a:solidFill>
                <a:latin typeface="Montserrat Bold"/>
                <a:ea typeface="Montserrat Bold"/>
                <a:cs typeface="Montserrat Bold"/>
                <a:sym typeface="Montserrat Bold"/>
              </a:rPr>
              <a:t>The Austin, Texas, market is very specific and not about commercial use.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sp>
        <p:nvSpPr>
          <p:cNvPr name="Freeform 2" id="2"/>
          <p:cNvSpPr/>
          <p:nvPr/>
        </p:nvSpPr>
        <p:spPr>
          <a:xfrm flipH="false" flipV="false" rot="0">
            <a:off x="4546290" y="1853487"/>
            <a:ext cx="9195419" cy="7769247"/>
          </a:xfrm>
          <a:custGeom>
            <a:avLst/>
            <a:gdLst/>
            <a:ahLst/>
            <a:cxnLst/>
            <a:rect r="r" b="b" t="t" l="l"/>
            <a:pathLst>
              <a:path h="7769247" w="9195419">
                <a:moveTo>
                  <a:pt x="0" y="0"/>
                </a:moveTo>
                <a:lnTo>
                  <a:pt x="9195420" y="0"/>
                </a:lnTo>
                <a:lnTo>
                  <a:pt x="9195420" y="7769246"/>
                </a:lnTo>
                <a:lnTo>
                  <a:pt x="0" y="7769246"/>
                </a:lnTo>
                <a:lnTo>
                  <a:pt x="0" y="0"/>
                </a:lnTo>
                <a:close/>
              </a:path>
            </a:pathLst>
          </a:custGeom>
          <a:blipFill>
            <a:blip r:embed="rId2"/>
            <a:stretch>
              <a:fillRect l="0" t="0" r="0" b="0"/>
            </a:stretch>
          </a:blipFill>
        </p:spPr>
      </p:sp>
      <p:sp>
        <p:nvSpPr>
          <p:cNvPr name="TextBox 3" id="3"/>
          <p:cNvSpPr txBox="true"/>
          <p:nvPr/>
        </p:nvSpPr>
        <p:spPr>
          <a:xfrm rot="0">
            <a:off x="1833451" y="40609"/>
            <a:ext cx="14621098" cy="1295173"/>
          </a:xfrm>
          <a:prstGeom prst="rect">
            <a:avLst/>
          </a:prstGeom>
        </p:spPr>
        <p:txBody>
          <a:bodyPr anchor="t" rtlCol="false" tIns="0" lIns="0" bIns="0" rIns="0">
            <a:spAutoFit/>
          </a:bodyPr>
          <a:lstStyle/>
          <a:p>
            <a:pPr algn="ctr">
              <a:lnSpc>
                <a:spcPts val="10512"/>
              </a:lnSpc>
              <a:spcBef>
                <a:spcPct val="0"/>
              </a:spcBef>
            </a:pPr>
            <a:r>
              <a:rPr lang="en-US" sz="7508" i="true">
                <a:solidFill>
                  <a:srgbClr val="5CE1E6"/>
                </a:solidFill>
                <a:latin typeface="Anton Italics"/>
                <a:ea typeface="Anton Italics"/>
                <a:cs typeface="Anton Italics"/>
                <a:sym typeface="Anton Italics"/>
              </a:rPr>
              <a:t>DEALERSHIP REGION SALES VOLUME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sp>
        <p:nvSpPr>
          <p:cNvPr name="Freeform 2" id="2"/>
          <p:cNvSpPr/>
          <p:nvPr/>
        </p:nvSpPr>
        <p:spPr>
          <a:xfrm flipH="false" flipV="false" rot="0">
            <a:off x="9002490" y="2479189"/>
            <a:ext cx="8818702" cy="5724822"/>
          </a:xfrm>
          <a:custGeom>
            <a:avLst/>
            <a:gdLst/>
            <a:ahLst/>
            <a:cxnLst/>
            <a:rect r="r" b="b" t="t" l="l"/>
            <a:pathLst>
              <a:path h="5724822" w="8818702">
                <a:moveTo>
                  <a:pt x="0" y="0"/>
                </a:moveTo>
                <a:lnTo>
                  <a:pt x="8818701" y="0"/>
                </a:lnTo>
                <a:lnTo>
                  <a:pt x="8818701" y="5724822"/>
                </a:lnTo>
                <a:lnTo>
                  <a:pt x="0" y="5724822"/>
                </a:lnTo>
                <a:lnTo>
                  <a:pt x="0" y="0"/>
                </a:lnTo>
                <a:close/>
              </a:path>
            </a:pathLst>
          </a:custGeom>
          <a:blipFill>
            <a:blip r:embed="rId2"/>
            <a:stretch>
              <a:fillRect l="-197" t="-1483" r="0" b="0"/>
            </a:stretch>
          </a:blipFill>
        </p:spPr>
      </p:sp>
      <p:sp>
        <p:nvSpPr>
          <p:cNvPr name="TextBox 3" id="3"/>
          <p:cNvSpPr txBox="true"/>
          <p:nvPr/>
        </p:nvSpPr>
        <p:spPr>
          <a:xfrm rot="0">
            <a:off x="1132390" y="325428"/>
            <a:ext cx="11301264" cy="1752104"/>
          </a:xfrm>
          <a:prstGeom prst="rect">
            <a:avLst/>
          </a:prstGeom>
        </p:spPr>
        <p:txBody>
          <a:bodyPr anchor="t" rtlCol="false" tIns="0" lIns="0" bIns="0" rIns="0">
            <a:spAutoFit/>
          </a:bodyPr>
          <a:lstStyle/>
          <a:p>
            <a:pPr algn="ctr">
              <a:lnSpc>
                <a:spcPts val="13710"/>
              </a:lnSpc>
              <a:spcBef>
                <a:spcPct val="0"/>
              </a:spcBef>
            </a:pPr>
            <a:r>
              <a:rPr lang="en-US" sz="11921" i="true">
                <a:solidFill>
                  <a:srgbClr val="FFFFFF"/>
                </a:solidFill>
                <a:latin typeface="Anton Italics"/>
                <a:ea typeface="Anton Italics"/>
                <a:cs typeface="Anton Italics"/>
                <a:sym typeface="Anton Italics"/>
              </a:rPr>
              <a:t>CUSTOMER INCOMES</a:t>
            </a:r>
          </a:p>
        </p:txBody>
      </p:sp>
      <p:sp>
        <p:nvSpPr>
          <p:cNvPr name="TextBox 4" id="4"/>
          <p:cNvSpPr txBox="true"/>
          <p:nvPr/>
        </p:nvSpPr>
        <p:spPr>
          <a:xfrm rot="0">
            <a:off x="0" y="2488714"/>
            <a:ext cx="8546779" cy="4881154"/>
          </a:xfrm>
          <a:prstGeom prst="rect">
            <a:avLst/>
          </a:prstGeom>
        </p:spPr>
        <p:txBody>
          <a:bodyPr anchor="t" rtlCol="false" tIns="0" lIns="0" bIns="0" rIns="0">
            <a:spAutoFit/>
          </a:bodyPr>
          <a:lstStyle/>
          <a:p>
            <a:pPr algn="l" marL="453390" indent="-226695" lvl="1">
              <a:lnSpc>
                <a:spcPts val="2415"/>
              </a:lnSpc>
              <a:buFont typeface="Arial"/>
              <a:buChar char="•"/>
            </a:pPr>
            <a:r>
              <a:rPr lang="en-US" sz="2100">
                <a:solidFill>
                  <a:srgbClr val="FFFFFF"/>
                </a:solidFill>
                <a:latin typeface="Montserrat"/>
                <a:ea typeface="Montserrat"/>
                <a:cs typeface="Montserrat"/>
                <a:sym typeface="Montserrat"/>
              </a:rPr>
              <a:t>A probability density function was graphed to show the incomes of customers</a:t>
            </a:r>
          </a:p>
          <a:p>
            <a:pPr algn="l" marL="906780" indent="-302260" lvl="2">
              <a:lnSpc>
                <a:spcPts val="2415"/>
              </a:lnSpc>
              <a:buFont typeface="Arial"/>
              <a:buChar char="⚬"/>
            </a:pPr>
            <a:r>
              <a:rPr lang="en-US" sz="2100">
                <a:solidFill>
                  <a:srgbClr val="FFFFFF"/>
                </a:solidFill>
                <a:latin typeface="Montserrat"/>
                <a:ea typeface="Montserrat"/>
                <a:cs typeface="Montserrat"/>
                <a:sym typeface="Montserrat"/>
              </a:rPr>
              <a:t>The x-axis represents customer incomes while the y-axis represents the density, or likelihood of having that income</a:t>
            </a:r>
          </a:p>
          <a:p>
            <a:pPr algn="l" marL="453390" indent="-226695" lvl="1">
              <a:lnSpc>
                <a:spcPts val="2415"/>
              </a:lnSpc>
              <a:buFont typeface="Arial"/>
              <a:buChar char="•"/>
            </a:pPr>
            <a:r>
              <a:rPr lang="en-US" sz="2100">
                <a:solidFill>
                  <a:srgbClr val="FFFFFF"/>
                </a:solidFill>
                <a:latin typeface="Montserrat"/>
                <a:ea typeface="Montserrat"/>
                <a:cs typeface="Montserrat"/>
                <a:sym typeface="Montserrat"/>
              </a:rPr>
              <a:t>The distribution is not normal, and is right-skewed with the majority of earners being on the “lower end”, peaking at $1M</a:t>
            </a:r>
          </a:p>
          <a:p>
            <a:pPr algn="l" marL="453390" indent="-226695" lvl="1">
              <a:lnSpc>
                <a:spcPts val="2415"/>
              </a:lnSpc>
              <a:buFont typeface="Arial"/>
              <a:buChar char="•"/>
            </a:pPr>
            <a:r>
              <a:rPr lang="en-US" sz="2100">
                <a:solidFill>
                  <a:srgbClr val="FFFFFF"/>
                </a:solidFill>
                <a:latin typeface="Montserrat"/>
                <a:ea typeface="Montserrat"/>
                <a:cs typeface="Montserrat"/>
                <a:sym typeface="Montserrat"/>
              </a:rPr>
              <a:t>There are a few outliers towards the tail of the distribution</a:t>
            </a:r>
          </a:p>
          <a:p>
            <a:pPr algn="l" marL="453390" indent="-226695" lvl="1">
              <a:lnSpc>
                <a:spcPts val="2415"/>
              </a:lnSpc>
              <a:buFont typeface="Arial"/>
              <a:buChar char="•"/>
            </a:pPr>
            <a:r>
              <a:rPr lang="en-US" sz="2100">
                <a:solidFill>
                  <a:srgbClr val="FFFFFF"/>
                </a:solidFill>
                <a:latin typeface="Montserrat"/>
                <a:ea typeface="Montserrat"/>
                <a:cs typeface="Montserrat"/>
                <a:sym typeface="Montserrat"/>
              </a:rPr>
              <a:t>This graph creates the potential to create tiers for our customers, (low/mid/ and high income)</a:t>
            </a:r>
          </a:p>
          <a:p>
            <a:pPr algn="l" marL="906780" indent="-302260" lvl="2">
              <a:lnSpc>
                <a:spcPts val="2415"/>
              </a:lnSpc>
              <a:buFont typeface="Arial"/>
              <a:buChar char="⚬"/>
            </a:pPr>
            <a:r>
              <a:rPr lang="en-US" sz="2100">
                <a:solidFill>
                  <a:srgbClr val="FFFFFF"/>
                </a:solidFill>
                <a:latin typeface="Montserrat"/>
                <a:ea typeface="Montserrat"/>
                <a:cs typeface="Montserrat"/>
                <a:sym typeface="Montserrat"/>
              </a:rPr>
              <a:t>Based on their tier they customers will have different needs such as financing, premium models, exclusive offers, etc</a:t>
            </a:r>
          </a:p>
          <a:p>
            <a:pPr algn="l" marL="453390" indent="-226695" lvl="1">
              <a:lnSpc>
                <a:spcPts val="2415"/>
              </a:lnSpc>
              <a:buFont typeface="Arial"/>
              <a:buChar char="•"/>
            </a:pPr>
            <a:r>
              <a:rPr lang="en-US" sz="2100">
                <a:solidFill>
                  <a:srgbClr val="FFFFFF"/>
                </a:solidFill>
                <a:latin typeface="Montserrat"/>
                <a:ea typeface="Montserrat"/>
                <a:cs typeface="Montserrat"/>
                <a:sym typeface="Montserrat"/>
              </a:rPr>
              <a:t>This also helps us with inventory optimization aligning the majority of our customers to the type of vehicle those with $1M income purchase the most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sp>
        <p:nvSpPr>
          <p:cNvPr name="Freeform 2" id="2"/>
          <p:cNvSpPr/>
          <p:nvPr/>
        </p:nvSpPr>
        <p:spPr>
          <a:xfrm flipH="false" flipV="false" rot="0">
            <a:off x="8773997" y="2479189"/>
            <a:ext cx="9409337" cy="5199075"/>
          </a:xfrm>
          <a:custGeom>
            <a:avLst/>
            <a:gdLst/>
            <a:ahLst/>
            <a:cxnLst/>
            <a:rect r="r" b="b" t="t" l="l"/>
            <a:pathLst>
              <a:path h="5199075" w="9409337">
                <a:moveTo>
                  <a:pt x="0" y="0"/>
                </a:moveTo>
                <a:lnTo>
                  <a:pt x="9409336" y="0"/>
                </a:lnTo>
                <a:lnTo>
                  <a:pt x="9409336" y="5199076"/>
                </a:lnTo>
                <a:lnTo>
                  <a:pt x="0" y="5199076"/>
                </a:lnTo>
                <a:lnTo>
                  <a:pt x="0" y="0"/>
                </a:lnTo>
                <a:close/>
              </a:path>
            </a:pathLst>
          </a:custGeom>
          <a:blipFill>
            <a:blip r:embed="rId2"/>
            <a:stretch>
              <a:fillRect l="0" t="-1801" r="0" b="0"/>
            </a:stretch>
          </a:blipFill>
        </p:spPr>
      </p:sp>
      <p:sp>
        <p:nvSpPr>
          <p:cNvPr name="TextBox 3" id="3"/>
          <p:cNvSpPr txBox="true"/>
          <p:nvPr/>
        </p:nvSpPr>
        <p:spPr>
          <a:xfrm rot="0">
            <a:off x="0" y="325428"/>
            <a:ext cx="17711996" cy="1752104"/>
          </a:xfrm>
          <a:prstGeom prst="rect">
            <a:avLst/>
          </a:prstGeom>
        </p:spPr>
        <p:txBody>
          <a:bodyPr anchor="t" rtlCol="false" tIns="0" lIns="0" bIns="0" rIns="0">
            <a:spAutoFit/>
          </a:bodyPr>
          <a:lstStyle/>
          <a:p>
            <a:pPr algn="ctr">
              <a:lnSpc>
                <a:spcPts val="13710"/>
              </a:lnSpc>
              <a:spcBef>
                <a:spcPct val="0"/>
              </a:spcBef>
            </a:pPr>
            <a:r>
              <a:rPr lang="en-US" sz="11921" i="true">
                <a:solidFill>
                  <a:srgbClr val="FFFFFF"/>
                </a:solidFill>
                <a:latin typeface="Anton Italics"/>
                <a:ea typeface="Anton Italics"/>
                <a:cs typeface="Anton Italics"/>
                <a:sym typeface="Anton Italics"/>
              </a:rPr>
              <a:t>VEHICLE PRICE DISTRIBUTION</a:t>
            </a:r>
          </a:p>
        </p:txBody>
      </p:sp>
      <p:sp>
        <p:nvSpPr>
          <p:cNvPr name="TextBox 4" id="4"/>
          <p:cNvSpPr txBox="true"/>
          <p:nvPr/>
        </p:nvSpPr>
        <p:spPr>
          <a:xfrm rot="0">
            <a:off x="0" y="2488714"/>
            <a:ext cx="8546779" cy="4861622"/>
          </a:xfrm>
          <a:prstGeom prst="rect">
            <a:avLst/>
          </a:prstGeom>
        </p:spPr>
        <p:txBody>
          <a:bodyPr anchor="t" rtlCol="false" tIns="0" lIns="0" bIns="0" rIns="0">
            <a:spAutoFit/>
          </a:bodyPr>
          <a:lstStyle/>
          <a:p>
            <a:pPr algn="l" marL="431801" indent="-215900" lvl="1">
              <a:lnSpc>
                <a:spcPts val="2300"/>
              </a:lnSpc>
              <a:buFont typeface="Arial"/>
              <a:buChar char="•"/>
            </a:pPr>
            <a:r>
              <a:rPr lang="en-US" sz="2000">
                <a:solidFill>
                  <a:srgbClr val="FFFFFF"/>
                </a:solidFill>
                <a:latin typeface="Montserrat"/>
                <a:ea typeface="Montserrat"/>
                <a:cs typeface="Montserrat"/>
                <a:sym typeface="Montserrat"/>
              </a:rPr>
              <a:t>A probability density function was graphed to show the price distribution of vehicles</a:t>
            </a:r>
          </a:p>
          <a:p>
            <a:pPr algn="l" marL="863601" indent="-287867" lvl="2">
              <a:lnSpc>
                <a:spcPts val="2300"/>
              </a:lnSpc>
              <a:buFont typeface="Arial"/>
              <a:buChar char="⚬"/>
            </a:pPr>
            <a:r>
              <a:rPr lang="en-US" sz="2000">
                <a:solidFill>
                  <a:srgbClr val="FFFFFF"/>
                </a:solidFill>
                <a:latin typeface="Montserrat"/>
                <a:ea typeface="Montserrat"/>
                <a:cs typeface="Montserrat"/>
                <a:sym typeface="Montserrat"/>
              </a:rPr>
              <a:t>The x-axis represents vehicle price while the y-axis represents the density, or likelihood of having that vehicle price</a:t>
            </a:r>
          </a:p>
          <a:p>
            <a:pPr algn="l" marL="431801" indent="-215900" lvl="1">
              <a:lnSpc>
                <a:spcPts val="2300"/>
              </a:lnSpc>
              <a:buFont typeface="Arial"/>
              <a:buChar char="•"/>
            </a:pPr>
            <a:r>
              <a:rPr lang="en-US" sz="2000">
                <a:solidFill>
                  <a:srgbClr val="FFFFFF"/>
                </a:solidFill>
                <a:latin typeface="Montserrat"/>
                <a:ea typeface="Montserrat"/>
                <a:cs typeface="Montserrat"/>
                <a:sym typeface="Montserrat"/>
              </a:rPr>
              <a:t>Price is also right skewed with most price being within $20-40K, with a rapid decline afterwards</a:t>
            </a:r>
          </a:p>
          <a:p>
            <a:pPr algn="l" marL="431801" indent="-215900" lvl="1">
              <a:lnSpc>
                <a:spcPts val="2300"/>
              </a:lnSpc>
              <a:buFont typeface="Arial"/>
              <a:buChar char="•"/>
            </a:pPr>
            <a:r>
              <a:rPr lang="en-US" sz="2000">
                <a:solidFill>
                  <a:srgbClr val="FFFFFF"/>
                </a:solidFill>
                <a:latin typeface="Montserrat"/>
                <a:ea typeface="Montserrat"/>
                <a:cs typeface="Montserrat"/>
                <a:sym typeface="Montserrat"/>
              </a:rPr>
              <a:t>There are a few outliers towards the tail of the distribution</a:t>
            </a:r>
          </a:p>
          <a:p>
            <a:pPr algn="l" marL="431801" indent="-215900" lvl="1">
              <a:lnSpc>
                <a:spcPts val="2300"/>
              </a:lnSpc>
              <a:buFont typeface="Arial"/>
              <a:buChar char="•"/>
            </a:pPr>
            <a:r>
              <a:rPr lang="en-US" sz="2000">
                <a:solidFill>
                  <a:srgbClr val="FFFFFF"/>
                </a:solidFill>
                <a:latin typeface="Montserrat"/>
                <a:ea typeface="Montserrat"/>
                <a:cs typeface="Montserrat"/>
                <a:sym typeface="Montserrat"/>
              </a:rPr>
              <a:t>The sweet spot for inventory is to focus on having $20-40K models in stock</a:t>
            </a:r>
          </a:p>
          <a:p>
            <a:pPr algn="l" marL="431801" indent="-215900" lvl="1">
              <a:lnSpc>
                <a:spcPts val="2300"/>
              </a:lnSpc>
              <a:buFont typeface="Arial"/>
              <a:buChar char="•"/>
            </a:pPr>
            <a:r>
              <a:rPr lang="en-US" sz="2000">
                <a:solidFill>
                  <a:srgbClr val="FFFFFF"/>
                </a:solidFill>
                <a:latin typeface="Montserrat"/>
                <a:ea typeface="Montserrat"/>
                <a:cs typeface="Montserrat"/>
                <a:sym typeface="Montserrat"/>
              </a:rPr>
              <a:t>This also helps us with inventory optimization aligning the majority of our customers to the type of vehicle those with $1M income purchase the most</a:t>
            </a:r>
          </a:p>
          <a:p>
            <a:pPr algn="l" marL="431801" indent="-215900" lvl="1">
              <a:lnSpc>
                <a:spcPts val="2300"/>
              </a:lnSpc>
              <a:buFont typeface="Arial"/>
              <a:buChar char="•"/>
            </a:pPr>
            <a:r>
              <a:rPr lang="en-US" sz="2000">
                <a:solidFill>
                  <a:srgbClr val="FFFFFF"/>
                </a:solidFill>
                <a:latin typeface="Montserrat"/>
                <a:ea typeface="Montserrat"/>
                <a:cs typeface="Montserrat"/>
                <a:sym typeface="Montserrat"/>
              </a:rPr>
              <a:t>Further analyses showed there was not a strong relationship between cutomer income and the vehicle they decided to purchase, thus it makes the most sense to not hold too much inventory below $20K or above $40K in cost.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sp>
        <p:nvSpPr>
          <p:cNvPr name="Freeform 2" id="2"/>
          <p:cNvSpPr/>
          <p:nvPr/>
        </p:nvSpPr>
        <p:spPr>
          <a:xfrm flipH="false" flipV="false" rot="0">
            <a:off x="8423222" y="2598782"/>
            <a:ext cx="8836078" cy="5671053"/>
          </a:xfrm>
          <a:custGeom>
            <a:avLst/>
            <a:gdLst/>
            <a:ahLst/>
            <a:cxnLst/>
            <a:rect r="r" b="b" t="t" l="l"/>
            <a:pathLst>
              <a:path h="5671053" w="8836078">
                <a:moveTo>
                  <a:pt x="0" y="0"/>
                </a:moveTo>
                <a:lnTo>
                  <a:pt x="8836078" y="0"/>
                </a:lnTo>
                <a:lnTo>
                  <a:pt x="8836078" y="5671053"/>
                </a:lnTo>
                <a:lnTo>
                  <a:pt x="0" y="5671053"/>
                </a:lnTo>
                <a:lnTo>
                  <a:pt x="0" y="0"/>
                </a:lnTo>
                <a:close/>
              </a:path>
            </a:pathLst>
          </a:custGeom>
          <a:blipFill>
            <a:blip r:embed="rId2"/>
            <a:stretch>
              <a:fillRect l="-135" t="-2723" r="-135" b="0"/>
            </a:stretch>
          </a:blipFill>
        </p:spPr>
      </p:sp>
      <p:sp>
        <p:nvSpPr>
          <p:cNvPr name="TextBox 3" id="3"/>
          <p:cNvSpPr txBox="true"/>
          <p:nvPr/>
        </p:nvSpPr>
        <p:spPr>
          <a:xfrm rot="0">
            <a:off x="0" y="325428"/>
            <a:ext cx="17711996" cy="1752104"/>
          </a:xfrm>
          <a:prstGeom prst="rect">
            <a:avLst/>
          </a:prstGeom>
        </p:spPr>
        <p:txBody>
          <a:bodyPr anchor="t" rtlCol="false" tIns="0" lIns="0" bIns="0" rIns="0">
            <a:spAutoFit/>
          </a:bodyPr>
          <a:lstStyle/>
          <a:p>
            <a:pPr algn="ctr">
              <a:lnSpc>
                <a:spcPts val="13710"/>
              </a:lnSpc>
              <a:spcBef>
                <a:spcPct val="0"/>
              </a:spcBef>
            </a:pPr>
            <a:r>
              <a:rPr lang="en-US" sz="11921" i="true">
                <a:solidFill>
                  <a:srgbClr val="FFFFFF"/>
                </a:solidFill>
                <a:latin typeface="Anton Italics"/>
                <a:ea typeface="Anton Italics"/>
                <a:cs typeface="Anton Italics"/>
                <a:sym typeface="Anton Italics"/>
              </a:rPr>
              <a:t>VEHICLE SALE SEASONALITY</a:t>
            </a:r>
          </a:p>
        </p:txBody>
      </p:sp>
      <p:sp>
        <p:nvSpPr>
          <p:cNvPr name="TextBox 4" id="4"/>
          <p:cNvSpPr txBox="true"/>
          <p:nvPr/>
        </p:nvSpPr>
        <p:spPr>
          <a:xfrm rot="0">
            <a:off x="0" y="2617832"/>
            <a:ext cx="8145645" cy="4609413"/>
          </a:xfrm>
          <a:prstGeom prst="rect">
            <a:avLst/>
          </a:prstGeom>
        </p:spPr>
        <p:txBody>
          <a:bodyPr anchor="t" rtlCol="false" tIns="0" lIns="0" bIns="0" rIns="0">
            <a:spAutoFit/>
          </a:bodyPr>
          <a:lstStyle/>
          <a:p>
            <a:pPr algn="l" marL="627430" indent="-313715" lvl="1">
              <a:lnSpc>
                <a:spcPts val="3342"/>
              </a:lnSpc>
              <a:buFont typeface="Arial"/>
              <a:buChar char="•"/>
            </a:pPr>
            <a:r>
              <a:rPr lang="en-US" sz="2906">
                <a:solidFill>
                  <a:srgbClr val="FFFFFF"/>
                </a:solidFill>
                <a:latin typeface="Montserrat"/>
                <a:ea typeface="Montserrat"/>
                <a:cs typeface="Montserrat"/>
                <a:sym typeface="Montserrat"/>
              </a:rPr>
              <a:t>Evaluating the seasonality of Sales we can see clear trends which apply to dealership independent of its location</a:t>
            </a:r>
          </a:p>
          <a:p>
            <a:pPr algn="l" marL="627430" indent="-313715" lvl="1">
              <a:lnSpc>
                <a:spcPts val="3342"/>
              </a:lnSpc>
              <a:buFont typeface="Arial"/>
              <a:buChar char="•"/>
            </a:pPr>
            <a:r>
              <a:rPr lang="en-US" sz="2906">
                <a:solidFill>
                  <a:srgbClr val="FFFFFF"/>
                </a:solidFill>
                <a:latin typeface="Montserrat"/>
                <a:ea typeface="Montserrat"/>
                <a:cs typeface="Montserrat"/>
                <a:sym typeface="Montserrat"/>
              </a:rPr>
              <a:t>Sales are at their lowest in the first quarter, January through March</a:t>
            </a:r>
          </a:p>
          <a:p>
            <a:pPr algn="l" marL="627430" indent="-313715" lvl="1">
              <a:lnSpc>
                <a:spcPts val="3342"/>
              </a:lnSpc>
              <a:buFont typeface="Arial"/>
              <a:buChar char="•"/>
            </a:pPr>
            <a:r>
              <a:rPr lang="en-US" sz="2906">
                <a:solidFill>
                  <a:srgbClr val="FFFFFF"/>
                </a:solidFill>
                <a:latin typeface="Montserrat"/>
                <a:ea typeface="Montserrat"/>
                <a:cs typeface="Montserrat"/>
                <a:sym typeface="Montserrat"/>
              </a:rPr>
              <a:t>There needs to be greater incentives to push the sales during these months even higher, this is the time offer new incentives and make targeted campaigns to boost sales during these sluggish months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sp>
        <p:nvSpPr>
          <p:cNvPr name="Freeform 2" id="2"/>
          <p:cNvSpPr/>
          <p:nvPr/>
        </p:nvSpPr>
        <p:spPr>
          <a:xfrm flipH="false" flipV="false" rot="0">
            <a:off x="11279015" y="9815747"/>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33451" y="40609"/>
            <a:ext cx="14621098" cy="1295173"/>
          </a:xfrm>
          <a:prstGeom prst="rect">
            <a:avLst/>
          </a:prstGeom>
        </p:spPr>
        <p:txBody>
          <a:bodyPr anchor="t" rtlCol="false" tIns="0" lIns="0" bIns="0" rIns="0">
            <a:spAutoFit/>
          </a:bodyPr>
          <a:lstStyle/>
          <a:p>
            <a:pPr algn="ctr">
              <a:lnSpc>
                <a:spcPts val="10512"/>
              </a:lnSpc>
              <a:spcBef>
                <a:spcPct val="0"/>
              </a:spcBef>
            </a:pPr>
            <a:r>
              <a:rPr lang="en-US" sz="7508">
                <a:solidFill>
                  <a:srgbClr val="5CE1E6"/>
                </a:solidFill>
                <a:latin typeface="Anton"/>
                <a:ea typeface="Anton"/>
                <a:cs typeface="Anton"/>
                <a:sym typeface="Anton"/>
              </a:rPr>
              <a:t>RECOMMENDATIONS</a:t>
            </a:r>
          </a:p>
        </p:txBody>
      </p:sp>
      <p:sp>
        <p:nvSpPr>
          <p:cNvPr name="TextBox 4" id="4"/>
          <p:cNvSpPr txBox="true"/>
          <p:nvPr/>
        </p:nvSpPr>
        <p:spPr>
          <a:xfrm rot="0">
            <a:off x="924440" y="1793004"/>
            <a:ext cx="15770769" cy="4865498"/>
          </a:xfrm>
          <a:prstGeom prst="rect">
            <a:avLst/>
          </a:prstGeom>
        </p:spPr>
        <p:txBody>
          <a:bodyPr anchor="t" rtlCol="false" tIns="0" lIns="0" bIns="0" rIns="0">
            <a:spAutoFit/>
          </a:bodyPr>
          <a:lstStyle/>
          <a:p>
            <a:pPr algn="l">
              <a:lnSpc>
                <a:spcPts val="4297"/>
              </a:lnSpc>
            </a:pPr>
          </a:p>
          <a:p>
            <a:pPr algn="l" marL="662801" indent="-331401" lvl="1">
              <a:lnSpc>
                <a:spcPts val="4297"/>
              </a:lnSpc>
              <a:buFont typeface="Arial"/>
              <a:buChar char="•"/>
            </a:pPr>
            <a:r>
              <a:rPr lang="en-US" b="true" sz="3069">
                <a:solidFill>
                  <a:srgbClr val="FFFFFF"/>
                </a:solidFill>
                <a:latin typeface="Montserrat Bold"/>
                <a:ea typeface="Montserrat Bold"/>
                <a:cs typeface="Montserrat Bold"/>
                <a:sym typeface="Montserrat Bold"/>
              </a:rPr>
              <a:t>We are recommending that dealerships focus on prioritizing vehicles between $20-40K as the majority of the inventory as income and vehicle price are not correlated.</a:t>
            </a:r>
          </a:p>
          <a:p>
            <a:pPr algn="l" marL="662801" indent="-331401" lvl="1">
              <a:lnSpc>
                <a:spcPts val="4297"/>
              </a:lnSpc>
              <a:buFont typeface="Arial"/>
              <a:buChar char="•"/>
            </a:pPr>
            <a:r>
              <a:rPr lang="en-US" b="true" sz="3069">
                <a:solidFill>
                  <a:srgbClr val="FFFFFF"/>
                </a:solidFill>
                <a:latin typeface="Montserrat Bold"/>
                <a:ea typeface="Montserrat Bold"/>
                <a:cs typeface="Montserrat Bold"/>
                <a:sym typeface="Montserrat Bold"/>
              </a:rPr>
              <a:t>Another suggestion to the dealerships is to focus on promotions that are at the beginning of the year, as the first quarter is significantly slower than the rest of the year.</a:t>
            </a:r>
          </a:p>
          <a:p>
            <a:pPr algn="l" marL="662801" indent="-331401" lvl="1">
              <a:lnSpc>
                <a:spcPts val="4297"/>
              </a:lnSpc>
              <a:buFont typeface="Arial"/>
              <a:buChar char="•"/>
            </a:pPr>
            <a:r>
              <a:rPr lang="en-US" b="true" sz="3069">
                <a:solidFill>
                  <a:srgbClr val="FFFFFF"/>
                </a:solidFill>
                <a:latin typeface="Montserrat Bold"/>
                <a:ea typeface="Montserrat Bold"/>
                <a:cs typeface="Montserrat Bold"/>
                <a:sym typeface="Montserrat Bold"/>
              </a:rPr>
              <a:t>We are prioritizing SUVs and Hatchbacks for our inventory as these models tend to sell the most across genders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40405"/>
        </a:solidFill>
      </p:bgPr>
    </p:bg>
    <p:spTree>
      <p:nvGrpSpPr>
        <p:cNvPr id="1" name=""/>
        <p:cNvGrpSpPr/>
        <p:nvPr/>
      </p:nvGrpSpPr>
      <p:grpSpPr>
        <a:xfrm>
          <a:off x="0" y="0"/>
          <a:ext cx="0" cy="0"/>
          <a:chOff x="0" y="0"/>
          <a:chExt cx="0" cy="0"/>
        </a:xfrm>
      </p:grpSpPr>
      <p:sp>
        <p:nvSpPr>
          <p:cNvPr name="TextBox 2" id="2"/>
          <p:cNvSpPr txBox="true"/>
          <p:nvPr/>
        </p:nvSpPr>
        <p:spPr>
          <a:xfrm rot="0">
            <a:off x="1833451" y="4419713"/>
            <a:ext cx="14621098" cy="1295121"/>
          </a:xfrm>
          <a:prstGeom prst="rect">
            <a:avLst/>
          </a:prstGeom>
        </p:spPr>
        <p:txBody>
          <a:bodyPr anchor="t" rtlCol="false" tIns="0" lIns="0" bIns="0" rIns="0">
            <a:spAutoFit/>
          </a:bodyPr>
          <a:lstStyle/>
          <a:p>
            <a:pPr algn="ctr">
              <a:lnSpc>
                <a:spcPts val="10512"/>
              </a:lnSpc>
              <a:spcBef>
                <a:spcPct val="0"/>
              </a:spcBef>
            </a:pPr>
            <a:r>
              <a:rPr lang="en-US" sz="7508">
                <a:solidFill>
                  <a:srgbClr val="5CE1E6"/>
                </a:solidFill>
                <a:latin typeface="Anton"/>
                <a:ea typeface="Anton"/>
                <a:cs typeface="Anton"/>
                <a:sym typeface="Anton"/>
              </a:rPr>
              <a:t>ANY QUESTION?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sp>
        <p:nvSpPr>
          <p:cNvPr name="Freeform 2" id="2"/>
          <p:cNvSpPr/>
          <p:nvPr/>
        </p:nvSpPr>
        <p:spPr>
          <a:xfrm flipH="false" flipV="false" rot="0">
            <a:off x="-929847" y="2097919"/>
            <a:ext cx="3972652" cy="4114800"/>
          </a:xfrm>
          <a:custGeom>
            <a:avLst/>
            <a:gdLst/>
            <a:ahLst/>
            <a:cxnLst/>
            <a:rect r="r" b="b" t="t" l="l"/>
            <a:pathLst>
              <a:path h="4114800" w="3972652">
                <a:moveTo>
                  <a:pt x="0" y="0"/>
                </a:moveTo>
                <a:lnTo>
                  <a:pt x="3972653" y="0"/>
                </a:lnTo>
                <a:lnTo>
                  <a:pt x="3972653"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85347" y="0"/>
            <a:ext cx="7002653" cy="10287000"/>
            <a:chOff x="0" y="0"/>
            <a:chExt cx="1084894" cy="1593725"/>
          </a:xfrm>
        </p:grpSpPr>
        <p:sp>
          <p:nvSpPr>
            <p:cNvPr name="Freeform 4" id="4"/>
            <p:cNvSpPr/>
            <p:nvPr/>
          </p:nvSpPr>
          <p:spPr>
            <a:xfrm flipH="false" flipV="false" rot="0">
              <a:off x="0" y="0"/>
              <a:ext cx="1084894" cy="1593725"/>
            </a:xfrm>
            <a:custGeom>
              <a:avLst/>
              <a:gdLst/>
              <a:ahLst/>
              <a:cxnLst/>
              <a:rect r="r" b="b" t="t" l="l"/>
              <a:pathLst>
                <a:path h="1593725" w="1084894">
                  <a:moveTo>
                    <a:pt x="0" y="0"/>
                  </a:moveTo>
                  <a:lnTo>
                    <a:pt x="1084894" y="0"/>
                  </a:lnTo>
                  <a:lnTo>
                    <a:pt x="1084894" y="1593725"/>
                  </a:lnTo>
                  <a:lnTo>
                    <a:pt x="0" y="1593725"/>
                  </a:lnTo>
                  <a:close/>
                </a:path>
              </a:pathLst>
            </a:custGeom>
            <a:blipFill>
              <a:blip r:embed="rId4"/>
              <a:stretch>
                <a:fillRect l="-23385" t="-24980" r="0" b="-1086"/>
              </a:stretch>
            </a:blipFill>
          </p:spPr>
        </p:sp>
      </p:grpSp>
      <p:sp>
        <p:nvSpPr>
          <p:cNvPr name="Freeform 5" id="5"/>
          <p:cNvSpPr/>
          <p:nvPr/>
        </p:nvSpPr>
        <p:spPr>
          <a:xfrm flipH="false" flipV="false" rot="5400000">
            <a:off x="8203558" y="2474240"/>
            <a:ext cx="10677038" cy="5338519"/>
          </a:xfrm>
          <a:custGeom>
            <a:avLst/>
            <a:gdLst/>
            <a:ahLst/>
            <a:cxnLst/>
            <a:rect r="r" b="b" t="t" l="l"/>
            <a:pathLst>
              <a:path h="5338519" w="10677038">
                <a:moveTo>
                  <a:pt x="0" y="0"/>
                </a:moveTo>
                <a:lnTo>
                  <a:pt x="10677038" y="0"/>
                </a:lnTo>
                <a:lnTo>
                  <a:pt x="10677038" y="5338520"/>
                </a:lnTo>
                <a:lnTo>
                  <a:pt x="0" y="5338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423380" y="2586572"/>
            <a:ext cx="12118697" cy="3283962"/>
          </a:xfrm>
          <a:prstGeom prst="rect">
            <a:avLst/>
          </a:prstGeom>
        </p:spPr>
        <p:txBody>
          <a:bodyPr anchor="t" rtlCol="false" tIns="0" lIns="0" bIns="0" rIns="0">
            <a:spAutoFit/>
          </a:bodyPr>
          <a:lstStyle/>
          <a:p>
            <a:pPr algn="ctr">
              <a:lnSpc>
                <a:spcPts val="26793"/>
              </a:lnSpc>
              <a:spcBef>
                <a:spcPct val="0"/>
              </a:spcBef>
            </a:pPr>
            <a:r>
              <a:rPr lang="en-US" sz="19138" i="true">
                <a:solidFill>
                  <a:srgbClr val="5CE1E6"/>
                </a:solidFill>
                <a:latin typeface="Anton Italics"/>
                <a:ea typeface="Anton Italics"/>
                <a:cs typeface="Anton Italics"/>
                <a:sym typeface="Anton Italics"/>
              </a:rPr>
              <a:t>THANK YOU</a:t>
            </a:r>
          </a:p>
        </p:txBody>
      </p:sp>
      <p:sp>
        <p:nvSpPr>
          <p:cNvPr name="Freeform 7" id="7"/>
          <p:cNvSpPr/>
          <p:nvPr/>
        </p:nvSpPr>
        <p:spPr>
          <a:xfrm flipH="false" flipV="false" rot="0">
            <a:off x="12940461" y="982211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421" t="0" r="-148" b="0"/>
            </a:stretch>
          </a:blipFill>
        </p:spPr>
      </p:sp>
      <p:sp>
        <p:nvSpPr>
          <p:cNvPr name="Freeform 3" id="3"/>
          <p:cNvSpPr/>
          <p:nvPr/>
        </p:nvSpPr>
        <p:spPr>
          <a:xfrm flipH="false" flipV="false" rot="0">
            <a:off x="12940461" y="982211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25701" y="3645335"/>
            <a:ext cx="3508802" cy="4114800"/>
          </a:xfrm>
          <a:custGeom>
            <a:avLst/>
            <a:gdLst/>
            <a:ahLst/>
            <a:cxnLst/>
            <a:rect r="r" b="b" t="t" l="l"/>
            <a:pathLst>
              <a:path h="4114800" w="3508802">
                <a:moveTo>
                  <a:pt x="0" y="0"/>
                </a:moveTo>
                <a:lnTo>
                  <a:pt x="3508802" y="0"/>
                </a:lnTo>
                <a:lnTo>
                  <a:pt x="350880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505580" y="512844"/>
            <a:ext cx="8069049" cy="3623984"/>
          </a:xfrm>
          <a:prstGeom prst="rect">
            <a:avLst/>
          </a:prstGeom>
        </p:spPr>
        <p:txBody>
          <a:bodyPr anchor="t" rtlCol="false" tIns="0" lIns="0" bIns="0" rIns="0">
            <a:spAutoFit/>
          </a:bodyPr>
          <a:lstStyle/>
          <a:p>
            <a:pPr algn="ctr">
              <a:lnSpc>
                <a:spcPts val="10512"/>
              </a:lnSpc>
            </a:pPr>
            <a:r>
              <a:rPr lang="en-US" sz="7508" i="true">
                <a:solidFill>
                  <a:srgbClr val="5CE1E6"/>
                </a:solidFill>
                <a:latin typeface="Anton Italics"/>
                <a:ea typeface="Anton Italics"/>
                <a:cs typeface="Anton Italics"/>
                <a:sym typeface="Anton Italics"/>
              </a:rPr>
              <a:t>INTRODUCTION TO </a:t>
            </a:r>
          </a:p>
          <a:p>
            <a:pPr algn="ctr">
              <a:lnSpc>
                <a:spcPts val="10512"/>
              </a:lnSpc>
            </a:pPr>
            <a:r>
              <a:rPr lang="en-US" sz="7508" i="true">
                <a:solidFill>
                  <a:srgbClr val="5CE1E6"/>
                </a:solidFill>
                <a:latin typeface="Anton Italics"/>
                <a:ea typeface="Anton Italics"/>
                <a:cs typeface="Anton Italics"/>
                <a:sym typeface="Anton Italics"/>
              </a:rPr>
              <a:t>Car Sales Dataset </a:t>
            </a:r>
          </a:p>
          <a:p>
            <a:pPr algn="ctr">
              <a:lnSpc>
                <a:spcPts val="3690"/>
              </a:lnSpc>
            </a:pPr>
          </a:p>
          <a:p>
            <a:pPr algn="ctr">
              <a:lnSpc>
                <a:spcPts val="3690"/>
              </a:lnSpc>
              <a:spcBef>
                <a:spcPct val="0"/>
              </a:spcBef>
            </a:pPr>
          </a:p>
        </p:txBody>
      </p:sp>
      <p:sp>
        <p:nvSpPr>
          <p:cNvPr name="TextBox 6" id="6"/>
          <p:cNvSpPr txBox="true"/>
          <p:nvPr/>
        </p:nvSpPr>
        <p:spPr>
          <a:xfrm rot="0">
            <a:off x="2783101" y="3578660"/>
            <a:ext cx="12721798" cy="2779533"/>
          </a:xfrm>
          <a:prstGeom prst="rect">
            <a:avLst/>
          </a:prstGeom>
        </p:spPr>
        <p:txBody>
          <a:bodyPr anchor="t" rtlCol="false" tIns="0" lIns="0" bIns="0" rIns="0">
            <a:spAutoFit/>
          </a:bodyPr>
          <a:lstStyle/>
          <a:p>
            <a:pPr algn="l" marL="746134" indent="-373067" lvl="1">
              <a:lnSpc>
                <a:spcPts val="4838"/>
              </a:lnSpc>
              <a:buFont typeface="Arial"/>
              <a:buChar char="•"/>
            </a:pPr>
            <a:r>
              <a:rPr lang="en-US" b="true" sz="3455">
                <a:solidFill>
                  <a:srgbClr val="FFFFFF"/>
                </a:solidFill>
                <a:latin typeface="Montserrat Bold"/>
                <a:ea typeface="Montserrat Bold"/>
                <a:cs typeface="Montserrat Bold"/>
                <a:sym typeface="Montserrat Bold"/>
              </a:rPr>
              <a:t>Dataset Dates: January 2, 2022- December 31, 2023. </a:t>
            </a:r>
          </a:p>
          <a:p>
            <a:pPr algn="l" marL="746134" indent="-373067" lvl="1">
              <a:lnSpc>
                <a:spcPts val="4838"/>
              </a:lnSpc>
              <a:buFont typeface="Arial"/>
              <a:buChar char="•"/>
            </a:pPr>
            <a:r>
              <a:rPr lang="en-US" b="true" sz="3455">
                <a:solidFill>
                  <a:srgbClr val="FFFFFF"/>
                </a:solidFill>
                <a:latin typeface="Montserrat Bold"/>
                <a:ea typeface="Montserrat Bold"/>
                <a:cs typeface="Montserrat Bold"/>
                <a:sym typeface="Montserrat Bold"/>
              </a:rPr>
              <a:t>23,906 car purchases</a:t>
            </a:r>
          </a:p>
          <a:p>
            <a:pPr algn="l" marL="746134" indent="-373067" lvl="1">
              <a:lnSpc>
                <a:spcPts val="4838"/>
              </a:lnSpc>
              <a:buFont typeface="Arial"/>
              <a:buChar char="•"/>
            </a:pPr>
            <a:r>
              <a:rPr lang="en-US" b="true" sz="3455">
                <a:solidFill>
                  <a:srgbClr val="FFFFFF"/>
                </a:solidFill>
                <a:latin typeface="Montserrat Bold"/>
                <a:ea typeface="Montserrat Bold"/>
                <a:cs typeface="Montserrat Bold"/>
                <a:sym typeface="Montserrat Bold"/>
              </a:rPr>
              <a:t>Purchases made at car dealerships across 7 regions in the United States</a:t>
            </a:r>
          </a:p>
          <a:p>
            <a:pPr algn="ctr">
              <a:lnSpc>
                <a:spcPts val="2706"/>
              </a:lnSpc>
            </a:pPr>
            <a:r>
              <a:rPr lang="en-US" sz="1933">
                <a:solidFill>
                  <a:srgbClr val="FFFFFF"/>
                </a:solidFill>
                <a:latin typeface="Montserrat"/>
                <a:ea typeface="Montserrat"/>
                <a:cs typeface="Montserrat"/>
                <a:sym typeface="Montserrat"/>
              </a:rPr>
              <a:t>L</a:t>
            </a:r>
          </a:p>
        </p:txBody>
      </p:sp>
      <p:sp>
        <p:nvSpPr>
          <p:cNvPr name="Freeform 7" id="7"/>
          <p:cNvSpPr/>
          <p:nvPr/>
        </p:nvSpPr>
        <p:spPr>
          <a:xfrm flipH="true" flipV="false" rot="0">
            <a:off x="15504899" y="3086100"/>
            <a:ext cx="3508802" cy="4114800"/>
          </a:xfrm>
          <a:custGeom>
            <a:avLst/>
            <a:gdLst/>
            <a:ahLst/>
            <a:cxnLst/>
            <a:rect r="r" b="b" t="t" l="l"/>
            <a:pathLst>
              <a:path h="4114800" w="3508802">
                <a:moveTo>
                  <a:pt x="3508802" y="0"/>
                </a:moveTo>
                <a:lnTo>
                  <a:pt x="0" y="0"/>
                </a:lnTo>
                <a:lnTo>
                  <a:pt x="0" y="4114800"/>
                </a:lnTo>
                <a:lnTo>
                  <a:pt x="3508802" y="4114800"/>
                </a:lnTo>
                <a:lnTo>
                  <a:pt x="350880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014697" y="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show="false">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804401" y="2114399"/>
            <a:ext cx="9068417" cy="3436342"/>
          </a:xfrm>
          <a:prstGeom prst="rect">
            <a:avLst/>
          </a:prstGeom>
        </p:spPr>
        <p:txBody>
          <a:bodyPr anchor="t" rtlCol="false" tIns="0" lIns="0" bIns="0" rIns="0">
            <a:spAutoFit/>
          </a:bodyPr>
          <a:lstStyle/>
          <a:p>
            <a:pPr algn="l">
              <a:lnSpc>
                <a:spcPts val="7474"/>
              </a:lnSpc>
            </a:pPr>
            <a:r>
              <a:rPr lang="en-US" sz="6499" i="true">
                <a:solidFill>
                  <a:srgbClr val="5CE1E6"/>
                </a:solidFill>
                <a:latin typeface="Anton Italics"/>
                <a:ea typeface="Anton Italics"/>
                <a:cs typeface="Anton Italics"/>
                <a:sym typeface="Anton Italics"/>
              </a:rPr>
              <a:t>OBJECTIVE OF DATA ANALYSIS </a:t>
            </a:r>
          </a:p>
          <a:p>
            <a:pPr algn="l">
              <a:lnSpc>
                <a:spcPts val="19343"/>
              </a:lnSpc>
            </a:pPr>
          </a:p>
        </p:txBody>
      </p:sp>
      <p:grpSp>
        <p:nvGrpSpPr>
          <p:cNvPr name="Group 3" id="3"/>
          <p:cNvGrpSpPr/>
          <p:nvPr/>
        </p:nvGrpSpPr>
        <p:grpSpPr>
          <a:xfrm rot="0">
            <a:off x="11285347" y="0"/>
            <a:ext cx="7002653" cy="10287000"/>
            <a:chOff x="0" y="0"/>
            <a:chExt cx="1084894" cy="1593725"/>
          </a:xfrm>
        </p:grpSpPr>
        <p:sp>
          <p:nvSpPr>
            <p:cNvPr name="Freeform 4" id="4"/>
            <p:cNvSpPr/>
            <p:nvPr/>
          </p:nvSpPr>
          <p:spPr>
            <a:xfrm flipH="true" flipV="false" rot="0">
              <a:off x="0" y="0"/>
              <a:ext cx="1084894" cy="1593725"/>
            </a:xfrm>
            <a:custGeom>
              <a:avLst/>
              <a:gdLst/>
              <a:ahLst/>
              <a:cxnLst/>
              <a:rect r="r" b="b" t="t" l="l"/>
              <a:pathLst>
                <a:path h="1593725" w="1084894">
                  <a:moveTo>
                    <a:pt x="1084894" y="0"/>
                  </a:moveTo>
                  <a:lnTo>
                    <a:pt x="0" y="0"/>
                  </a:lnTo>
                  <a:lnTo>
                    <a:pt x="0" y="1593725"/>
                  </a:lnTo>
                  <a:lnTo>
                    <a:pt x="1084894" y="1593725"/>
                  </a:lnTo>
                  <a:close/>
                </a:path>
              </a:pathLst>
            </a:custGeom>
            <a:blipFill>
              <a:blip r:embed="rId2"/>
              <a:stretch>
                <a:fillRect l="-60244" t="0" r="-60244" b="0"/>
              </a:stretch>
            </a:blipFill>
          </p:spPr>
        </p:sp>
      </p:grpSp>
      <p:sp>
        <p:nvSpPr>
          <p:cNvPr name="Freeform 5" id="5"/>
          <p:cNvSpPr/>
          <p:nvPr/>
        </p:nvSpPr>
        <p:spPr>
          <a:xfrm flipH="false" flipV="false" rot="5400000">
            <a:off x="8203558" y="2474240"/>
            <a:ext cx="10677038" cy="5338519"/>
          </a:xfrm>
          <a:custGeom>
            <a:avLst/>
            <a:gdLst/>
            <a:ahLst/>
            <a:cxnLst/>
            <a:rect r="r" b="b" t="t" l="l"/>
            <a:pathLst>
              <a:path h="5338519" w="10677038">
                <a:moveTo>
                  <a:pt x="0" y="0"/>
                </a:moveTo>
                <a:lnTo>
                  <a:pt x="10677038" y="0"/>
                </a:lnTo>
                <a:lnTo>
                  <a:pt x="10677038" y="5338520"/>
                </a:lnTo>
                <a:lnTo>
                  <a:pt x="0" y="53385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940461" y="982211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145538" y="-195019"/>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5400000">
            <a:off x="8355958" y="2626640"/>
            <a:ext cx="10677038" cy="5338519"/>
          </a:xfrm>
          <a:custGeom>
            <a:avLst/>
            <a:gdLst/>
            <a:ahLst/>
            <a:cxnLst/>
            <a:rect r="r" b="b" t="t" l="l"/>
            <a:pathLst>
              <a:path h="5338519" w="10677038">
                <a:moveTo>
                  <a:pt x="0" y="0"/>
                </a:moveTo>
                <a:lnTo>
                  <a:pt x="10677038" y="0"/>
                </a:lnTo>
                <a:lnTo>
                  <a:pt x="10677038" y="5338520"/>
                </a:lnTo>
                <a:lnTo>
                  <a:pt x="0" y="53385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965039" y="3546858"/>
            <a:ext cx="8747141" cy="3126741"/>
          </a:xfrm>
          <a:prstGeom prst="rect">
            <a:avLst/>
          </a:prstGeom>
        </p:spPr>
        <p:txBody>
          <a:bodyPr anchor="t" rtlCol="false" tIns="0" lIns="0" bIns="0" rIns="0">
            <a:spAutoFit/>
          </a:bodyPr>
          <a:lstStyle/>
          <a:p>
            <a:pPr algn="ctr">
              <a:lnSpc>
                <a:spcPts val="5599"/>
              </a:lnSpc>
            </a:pPr>
            <a:r>
              <a:rPr lang="en-US" sz="3999" b="true">
                <a:solidFill>
                  <a:srgbClr val="FFFFFF"/>
                </a:solidFill>
                <a:latin typeface="Montserrat Bold"/>
                <a:ea typeface="Montserrat Bold"/>
                <a:cs typeface="Montserrat Bold"/>
                <a:sym typeface="Montserrat Bold"/>
              </a:rPr>
              <a:t>Analyze who our customers are, </a:t>
            </a:r>
          </a:p>
          <a:p>
            <a:pPr algn="ctr">
              <a:lnSpc>
                <a:spcPts val="5599"/>
              </a:lnSpc>
            </a:pPr>
            <a:r>
              <a:rPr lang="en-US" sz="3999" b="true">
                <a:solidFill>
                  <a:srgbClr val="FFFFFF"/>
                </a:solidFill>
                <a:latin typeface="Montserrat Bold"/>
                <a:ea typeface="Montserrat Bold"/>
                <a:cs typeface="Montserrat Bold"/>
                <a:sym typeface="Montserrat Bold"/>
              </a:rPr>
              <a:t>what they are buying, </a:t>
            </a:r>
          </a:p>
          <a:p>
            <a:pPr algn="ctr">
              <a:lnSpc>
                <a:spcPts val="5599"/>
              </a:lnSpc>
            </a:pPr>
            <a:r>
              <a:rPr lang="en-US" sz="3999" b="true">
                <a:solidFill>
                  <a:srgbClr val="FFFFFF"/>
                </a:solidFill>
                <a:latin typeface="Montserrat Bold"/>
                <a:ea typeface="Montserrat Bold"/>
                <a:cs typeface="Montserrat Bold"/>
                <a:sym typeface="Montserrat Bold"/>
              </a:rPr>
              <a:t>and what their purchasing patterns are.</a:t>
            </a:r>
          </a:p>
          <a:p>
            <a:pPr algn="l">
              <a:lnSpc>
                <a:spcPts val="252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sp>
        <p:nvSpPr>
          <p:cNvPr name="Freeform 2" id="2"/>
          <p:cNvSpPr/>
          <p:nvPr/>
        </p:nvSpPr>
        <p:spPr>
          <a:xfrm flipH="false" flipV="false" rot="0">
            <a:off x="587759" y="1696332"/>
            <a:ext cx="6684543" cy="7170691"/>
          </a:xfrm>
          <a:custGeom>
            <a:avLst/>
            <a:gdLst/>
            <a:ahLst/>
            <a:cxnLst/>
            <a:rect r="r" b="b" t="t" l="l"/>
            <a:pathLst>
              <a:path h="7170691" w="6684543">
                <a:moveTo>
                  <a:pt x="0" y="0"/>
                </a:moveTo>
                <a:lnTo>
                  <a:pt x="6684543" y="0"/>
                </a:lnTo>
                <a:lnTo>
                  <a:pt x="6684543" y="7170691"/>
                </a:lnTo>
                <a:lnTo>
                  <a:pt x="0" y="7170691"/>
                </a:lnTo>
                <a:lnTo>
                  <a:pt x="0" y="0"/>
                </a:lnTo>
                <a:close/>
              </a:path>
            </a:pathLst>
          </a:custGeom>
          <a:blipFill>
            <a:blip r:embed="rId2"/>
            <a:stretch>
              <a:fillRect l="0" t="0" r="0" b="0"/>
            </a:stretch>
          </a:blipFill>
        </p:spPr>
      </p:sp>
      <p:sp>
        <p:nvSpPr>
          <p:cNvPr name="Freeform 3" id="3"/>
          <p:cNvSpPr/>
          <p:nvPr/>
        </p:nvSpPr>
        <p:spPr>
          <a:xfrm flipH="false" flipV="false" rot="0">
            <a:off x="11243036" y="9652781"/>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33451" y="40609"/>
            <a:ext cx="14621098" cy="1823783"/>
          </a:xfrm>
          <a:prstGeom prst="rect">
            <a:avLst/>
          </a:prstGeom>
        </p:spPr>
        <p:txBody>
          <a:bodyPr anchor="t" rtlCol="false" tIns="0" lIns="0" bIns="0" rIns="0">
            <a:spAutoFit/>
          </a:bodyPr>
          <a:lstStyle/>
          <a:p>
            <a:pPr algn="ctr">
              <a:lnSpc>
                <a:spcPts val="10512"/>
              </a:lnSpc>
            </a:pPr>
            <a:r>
              <a:rPr lang="en-US" sz="7508" i="true">
                <a:solidFill>
                  <a:srgbClr val="5CE1E6"/>
                </a:solidFill>
                <a:latin typeface="Anton Italics"/>
                <a:ea typeface="Anton Italics"/>
                <a:cs typeface="Anton Italics"/>
                <a:sym typeface="Anton Italics"/>
              </a:rPr>
              <a:t>CUSTOMER INCOME BRACKET</a:t>
            </a:r>
          </a:p>
          <a:p>
            <a:pPr algn="ctr">
              <a:lnSpc>
                <a:spcPts val="3690"/>
              </a:lnSpc>
              <a:spcBef>
                <a:spcPct val="0"/>
              </a:spcBef>
            </a:pPr>
          </a:p>
        </p:txBody>
      </p:sp>
      <p:sp>
        <p:nvSpPr>
          <p:cNvPr name="TextBox 5" id="5"/>
          <p:cNvSpPr txBox="true"/>
          <p:nvPr/>
        </p:nvSpPr>
        <p:spPr>
          <a:xfrm rot="0">
            <a:off x="9026703" y="4208571"/>
            <a:ext cx="8232597" cy="1661795"/>
          </a:xfrm>
          <a:prstGeom prst="rect">
            <a:avLst/>
          </a:prstGeom>
        </p:spPr>
        <p:txBody>
          <a:bodyPr anchor="t" rtlCol="false" tIns="0" lIns="0" bIns="0" rIns="0">
            <a:spAutoFit/>
          </a:bodyPr>
          <a:lstStyle/>
          <a:p>
            <a:pPr algn="ctr">
              <a:lnSpc>
                <a:spcPts val="4480"/>
              </a:lnSpc>
            </a:pPr>
            <a:r>
              <a:rPr lang="en-US" sz="3200" b="true">
                <a:solidFill>
                  <a:srgbClr val="FFFFFF"/>
                </a:solidFill>
                <a:latin typeface="Montserrat Bold"/>
                <a:ea typeface="Montserrat Bold"/>
                <a:cs typeface="Montserrat Bold"/>
                <a:sym typeface="Montserrat Bold"/>
              </a:rPr>
              <a:t>69% or 16</a:t>
            </a:r>
            <a:r>
              <a:rPr lang="en-US" sz="3200" b="true">
                <a:solidFill>
                  <a:srgbClr val="FFFFFF"/>
                </a:solidFill>
                <a:latin typeface="Montserrat Bold"/>
                <a:ea typeface="Montserrat Bold"/>
                <a:cs typeface="Montserrat Bold"/>
                <a:sym typeface="Montserrat Bold"/>
              </a:rPr>
              <a:t>,490 customers </a:t>
            </a:r>
          </a:p>
          <a:p>
            <a:pPr algn="ctr">
              <a:lnSpc>
                <a:spcPts val="4480"/>
              </a:lnSpc>
            </a:pPr>
            <a:r>
              <a:rPr lang="en-US" sz="3200" b="true">
                <a:solidFill>
                  <a:srgbClr val="FFFFFF"/>
                </a:solidFill>
                <a:latin typeface="Montserrat Bold"/>
                <a:ea typeface="Montserrat Bold"/>
                <a:cs typeface="Montserrat Bold"/>
                <a:sym typeface="Montserrat Bold"/>
              </a:rPr>
              <a:t>are in the “Affluent” or “High Net Worth” Income brackets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5251189" y="-2913028"/>
            <a:ext cx="6073622" cy="6290946"/>
          </a:xfrm>
          <a:custGeom>
            <a:avLst/>
            <a:gdLst/>
            <a:ahLst/>
            <a:cxnLst/>
            <a:rect r="r" b="b" t="t" l="l"/>
            <a:pathLst>
              <a:path h="6290946" w="6073622">
                <a:moveTo>
                  <a:pt x="6073622" y="0"/>
                </a:moveTo>
                <a:lnTo>
                  <a:pt x="0" y="0"/>
                </a:lnTo>
                <a:lnTo>
                  <a:pt x="0" y="6290946"/>
                </a:lnTo>
                <a:lnTo>
                  <a:pt x="6073622" y="6290946"/>
                </a:lnTo>
                <a:lnTo>
                  <a:pt x="607362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9841" y="0"/>
            <a:ext cx="7002653" cy="10287000"/>
            <a:chOff x="0" y="0"/>
            <a:chExt cx="1084894" cy="1593725"/>
          </a:xfrm>
        </p:grpSpPr>
        <p:sp>
          <p:nvSpPr>
            <p:cNvPr name="Freeform 4" id="4"/>
            <p:cNvSpPr/>
            <p:nvPr/>
          </p:nvSpPr>
          <p:spPr>
            <a:xfrm flipH="false" flipV="false" rot="0">
              <a:off x="0" y="0"/>
              <a:ext cx="1084894" cy="1593725"/>
            </a:xfrm>
            <a:custGeom>
              <a:avLst/>
              <a:gdLst/>
              <a:ahLst/>
              <a:cxnLst/>
              <a:rect r="r" b="b" t="t" l="l"/>
              <a:pathLst>
                <a:path h="1593725" w="1084894">
                  <a:moveTo>
                    <a:pt x="0" y="0"/>
                  </a:moveTo>
                  <a:lnTo>
                    <a:pt x="1084894" y="0"/>
                  </a:lnTo>
                  <a:lnTo>
                    <a:pt x="1084894" y="1593725"/>
                  </a:lnTo>
                  <a:lnTo>
                    <a:pt x="0" y="1593725"/>
                  </a:lnTo>
                  <a:close/>
                </a:path>
              </a:pathLst>
            </a:custGeom>
            <a:blipFill>
              <a:blip r:embed="rId4"/>
              <a:stretch>
                <a:fillRect l="0" t="-1086" r="0" b="-1086"/>
              </a:stretch>
            </a:blipFill>
          </p:spPr>
        </p:sp>
      </p:grpSp>
      <p:sp>
        <p:nvSpPr>
          <p:cNvPr name="Freeform 5" id="5"/>
          <p:cNvSpPr/>
          <p:nvPr/>
        </p:nvSpPr>
        <p:spPr>
          <a:xfrm flipH="true" flipV="true" rot="5400000">
            <a:off x="-1564967" y="2474240"/>
            <a:ext cx="10677038" cy="5338519"/>
          </a:xfrm>
          <a:custGeom>
            <a:avLst/>
            <a:gdLst/>
            <a:ahLst/>
            <a:cxnLst/>
            <a:rect r="r" b="b" t="t" l="l"/>
            <a:pathLst>
              <a:path h="5338519" w="10677038">
                <a:moveTo>
                  <a:pt x="10677039" y="5338520"/>
                </a:moveTo>
                <a:lnTo>
                  <a:pt x="0" y="5338520"/>
                </a:lnTo>
                <a:lnTo>
                  <a:pt x="0" y="0"/>
                </a:lnTo>
                <a:lnTo>
                  <a:pt x="10677039" y="0"/>
                </a:lnTo>
                <a:lnTo>
                  <a:pt x="10677039" y="533852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78172" y="9363456"/>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114629" y="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8652186" y="2892727"/>
            <a:ext cx="8431227" cy="6123179"/>
          </a:xfrm>
          <a:custGeom>
            <a:avLst/>
            <a:gdLst/>
            <a:ahLst/>
            <a:cxnLst/>
            <a:rect r="r" b="b" t="t" l="l"/>
            <a:pathLst>
              <a:path h="6123179" w="8431227">
                <a:moveTo>
                  <a:pt x="0" y="0"/>
                </a:moveTo>
                <a:lnTo>
                  <a:pt x="8431227" y="0"/>
                </a:lnTo>
                <a:lnTo>
                  <a:pt x="8431227" y="6123179"/>
                </a:lnTo>
                <a:lnTo>
                  <a:pt x="0" y="6123179"/>
                </a:lnTo>
                <a:lnTo>
                  <a:pt x="0" y="0"/>
                </a:lnTo>
                <a:close/>
              </a:path>
            </a:pathLst>
          </a:custGeom>
          <a:blipFill>
            <a:blip r:embed="rId11"/>
            <a:stretch>
              <a:fillRect l="0" t="0" r="0" b="0"/>
            </a:stretch>
          </a:blipFill>
        </p:spPr>
      </p:sp>
      <p:sp>
        <p:nvSpPr>
          <p:cNvPr name="TextBox 9" id="9"/>
          <p:cNvSpPr txBox="true"/>
          <p:nvPr/>
        </p:nvSpPr>
        <p:spPr>
          <a:xfrm rot="0">
            <a:off x="9446144" y="1215286"/>
            <a:ext cx="6843310" cy="955620"/>
          </a:xfrm>
          <a:prstGeom prst="rect">
            <a:avLst/>
          </a:prstGeom>
        </p:spPr>
        <p:txBody>
          <a:bodyPr anchor="t" rtlCol="false" tIns="0" lIns="0" bIns="0" rIns="0">
            <a:spAutoFit/>
          </a:bodyPr>
          <a:lstStyle/>
          <a:p>
            <a:pPr algn="ctr" marL="0" indent="0" lvl="0">
              <a:lnSpc>
                <a:spcPts val="7475"/>
              </a:lnSpc>
              <a:spcBef>
                <a:spcPct val="0"/>
              </a:spcBef>
            </a:pPr>
            <a:r>
              <a:rPr lang="en-US" sz="6500" i="true">
                <a:solidFill>
                  <a:srgbClr val="5CE1E6"/>
                </a:solidFill>
                <a:latin typeface="Anton Italics"/>
                <a:ea typeface="Anton Italics"/>
                <a:cs typeface="Anton Italics"/>
                <a:sym typeface="Anton Italics"/>
              </a:rPr>
              <a:t>CAR SALES BY GENDER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sp>
        <p:nvSpPr>
          <p:cNvPr name="Freeform 2" id="2"/>
          <p:cNvSpPr/>
          <p:nvPr/>
        </p:nvSpPr>
        <p:spPr>
          <a:xfrm flipH="false" flipV="false" rot="0">
            <a:off x="942259" y="1969445"/>
            <a:ext cx="9548815" cy="7522880"/>
          </a:xfrm>
          <a:custGeom>
            <a:avLst/>
            <a:gdLst/>
            <a:ahLst/>
            <a:cxnLst/>
            <a:rect r="r" b="b" t="t" l="l"/>
            <a:pathLst>
              <a:path h="7522880" w="9548815">
                <a:moveTo>
                  <a:pt x="0" y="0"/>
                </a:moveTo>
                <a:lnTo>
                  <a:pt x="9548815" y="0"/>
                </a:lnTo>
                <a:lnTo>
                  <a:pt x="9548815" y="7522880"/>
                </a:lnTo>
                <a:lnTo>
                  <a:pt x="0" y="7522880"/>
                </a:lnTo>
                <a:lnTo>
                  <a:pt x="0" y="0"/>
                </a:lnTo>
                <a:close/>
              </a:path>
            </a:pathLst>
          </a:custGeom>
          <a:blipFill>
            <a:blip r:embed="rId2"/>
            <a:stretch>
              <a:fillRect l="0" t="0" r="0" b="0"/>
            </a:stretch>
          </a:blipFill>
        </p:spPr>
      </p:sp>
      <p:sp>
        <p:nvSpPr>
          <p:cNvPr name="TextBox 3" id="3"/>
          <p:cNvSpPr txBox="true"/>
          <p:nvPr/>
        </p:nvSpPr>
        <p:spPr>
          <a:xfrm rot="0">
            <a:off x="1833451" y="40609"/>
            <a:ext cx="14621098" cy="1823783"/>
          </a:xfrm>
          <a:prstGeom prst="rect">
            <a:avLst/>
          </a:prstGeom>
        </p:spPr>
        <p:txBody>
          <a:bodyPr anchor="t" rtlCol="false" tIns="0" lIns="0" bIns="0" rIns="0">
            <a:spAutoFit/>
          </a:bodyPr>
          <a:lstStyle/>
          <a:p>
            <a:pPr algn="ctr">
              <a:lnSpc>
                <a:spcPts val="10512"/>
              </a:lnSpc>
            </a:pPr>
            <a:r>
              <a:rPr lang="en-US" sz="7508" i="true">
                <a:solidFill>
                  <a:srgbClr val="5CE1E6"/>
                </a:solidFill>
                <a:latin typeface="Anton Italics"/>
                <a:ea typeface="Anton Italics"/>
                <a:cs typeface="Anton Italics"/>
                <a:sym typeface="Anton Italics"/>
              </a:rPr>
              <a:t>CUSTOMER INCOME BRACKET BY GENDER</a:t>
            </a:r>
          </a:p>
          <a:p>
            <a:pPr algn="ctr">
              <a:lnSpc>
                <a:spcPts val="3690"/>
              </a:lnSpc>
              <a:spcBef>
                <a:spcPct val="0"/>
              </a:spcBef>
            </a:pPr>
          </a:p>
        </p:txBody>
      </p:sp>
      <p:sp>
        <p:nvSpPr>
          <p:cNvPr name="Freeform 4" id="4"/>
          <p:cNvSpPr/>
          <p:nvPr/>
        </p:nvSpPr>
        <p:spPr>
          <a:xfrm flipH="false" flipV="false" rot="0">
            <a:off x="11279015" y="9815747"/>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279015" y="4554876"/>
            <a:ext cx="6932333" cy="1398831"/>
          </a:xfrm>
          <a:prstGeom prst="rect">
            <a:avLst/>
          </a:prstGeom>
        </p:spPr>
        <p:txBody>
          <a:bodyPr anchor="t" rtlCol="false" tIns="0" lIns="0" bIns="0" rIns="0">
            <a:spAutoFit/>
          </a:bodyPr>
          <a:lstStyle/>
          <a:p>
            <a:pPr algn="ctr">
              <a:lnSpc>
                <a:spcPts val="3772"/>
              </a:lnSpc>
            </a:pPr>
            <a:r>
              <a:rPr lang="en-US" sz="2694" b="true">
                <a:solidFill>
                  <a:srgbClr val="FFFFFF"/>
                </a:solidFill>
                <a:latin typeface="Montserrat Bold"/>
                <a:ea typeface="Montserrat Bold"/>
                <a:cs typeface="Montserrat Bold"/>
                <a:sym typeface="Montserrat Bold"/>
              </a:rPr>
              <a:t>Women</a:t>
            </a:r>
            <a:r>
              <a:rPr lang="en-US" sz="2694" b="true">
                <a:solidFill>
                  <a:srgbClr val="FFFFFF"/>
                </a:solidFill>
                <a:latin typeface="Montserrat Bold"/>
                <a:ea typeface="Montserrat Bold"/>
                <a:cs typeface="Montserrat Bold"/>
                <a:sym typeface="Montserrat Bold"/>
              </a:rPr>
              <a:t> on average make up </a:t>
            </a:r>
          </a:p>
          <a:p>
            <a:pPr algn="ctr">
              <a:lnSpc>
                <a:spcPts val="3772"/>
              </a:lnSpc>
            </a:pPr>
            <a:r>
              <a:rPr lang="en-US" sz="2694" b="true">
                <a:solidFill>
                  <a:srgbClr val="FFFFFF"/>
                </a:solidFill>
                <a:latin typeface="Montserrat Bold"/>
                <a:ea typeface="Montserrat Bold"/>
                <a:cs typeface="Montserrat Bold"/>
                <a:sym typeface="Montserrat Bold"/>
              </a:rPr>
              <a:t>~20% of each income bracket, except “Low Middle” income (0%)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42872" y="2085824"/>
            <a:ext cx="3972652" cy="4114800"/>
          </a:xfrm>
          <a:custGeom>
            <a:avLst/>
            <a:gdLst/>
            <a:ahLst/>
            <a:cxnLst/>
            <a:rect r="r" b="b" t="t" l="l"/>
            <a:pathLst>
              <a:path h="4114800" w="3972652">
                <a:moveTo>
                  <a:pt x="0" y="0"/>
                </a:moveTo>
                <a:lnTo>
                  <a:pt x="3972652" y="0"/>
                </a:lnTo>
                <a:lnTo>
                  <a:pt x="3972652"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85347" y="0"/>
            <a:ext cx="7002653" cy="10287000"/>
            <a:chOff x="0" y="0"/>
            <a:chExt cx="1084894" cy="1593725"/>
          </a:xfrm>
        </p:grpSpPr>
        <p:sp>
          <p:nvSpPr>
            <p:cNvPr name="Freeform 4" id="4"/>
            <p:cNvSpPr/>
            <p:nvPr/>
          </p:nvSpPr>
          <p:spPr>
            <a:xfrm flipH="false" flipV="false" rot="0">
              <a:off x="0" y="0"/>
              <a:ext cx="1084894" cy="1593725"/>
            </a:xfrm>
            <a:custGeom>
              <a:avLst/>
              <a:gdLst/>
              <a:ahLst/>
              <a:cxnLst/>
              <a:rect r="r" b="b" t="t" l="l"/>
              <a:pathLst>
                <a:path h="1593725" w="1084894">
                  <a:moveTo>
                    <a:pt x="0" y="0"/>
                  </a:moveTo>
                  <a:lnTo>
                    <a:pt x="1084894" y="0"/>
                  </a:lnTo>
                  <a:lnTo>
                    <a:pt x="1084894" y="1593725"/>
                  </a:lnTo>
                  <a:lnTo>
                    <a:pt x="0" y="1593725"/>
                  </a:lnTo>
                  <a:close/>
                </a:path>
              </a:pathLst>
            </a:custGeom>
            <a:blipFill>
              <a:blip r:embed="rId4"/>
              <a:stretch>
                <a:fillRect l="-60244" t="0" r="-60244" b="0"/>
              </a:stretch>
            </a:blipFill>
          </p:spPr>
        </p:sp>
      </p:grpSp>
      <p:sp>
        <p:nvSpPr>
          <p:cNvPr name="Freeform 5" id="5"/>
          <p:cNvSpPr/>
          <p:nvPr/>
        </p:nvSpPr>
        <p:spPr>
          <a:xfrm flipH="false" flipV="false" rot="5400000">
            <a:off x="8151428" y="2474240"/>
            <a:ext cx="10677038" cy="5338519"/>
          </a:xfrm>
          <a:custGeom>
            <a:avLst/>
            <a:gdLst/>
            <a:ahLst/>
            <a:cxnLst/>
            <a:rect r="r" b="b" t="t" l="l"/>
            <a:pathLst>
              <a:path h="5338519" w="10677038">
                <a:moveTo>
                  <a:pt x="0" y="0"/>
                </a:moveTo>
                <a:lnTo>
                  <a:pt x="10677038" y="0"/>
                </a:lnTo>
                <a:lnTo>
                  <a:pt x="10677038" y="5338520"/>
                </a:lnTo>
                <a:lnTo>
                  <a:pt x="0" y="5338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114629" y="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144000" y="8634931"/>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9">
              <a:alphaModFix amt="50000"/>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554210" y="2985131"/>
            <a:ext cx="9051076" cy="6573344"/>
          </a:xfrm>
          <a:custGeom>
            <a:avLst/>
            <a:gdLst/>
            <a:ahLst/>
            <a:cxnLst/>
            <a:rect r="r" b="b" t="t" l="l"/>
            <a:pathLst>
              <a:path h="6573344" w="9051076">
                <a:moveTo>
                  <a:pt x="0" y="0"/>
                </a:moveTo>
                <a:lnTo>
                  <a:pt x="9051076" y="0"/>
                </a:lnTo>
                <a:lnTo>
                  <a:pt x="9051076" y="6573344"/>
                </a:lnTo>
                <a:lnTo>
                  <a:pt x="0" y="6573344"/>
                </a:lnTo>
                <a:lnTo>
                  <a:pt x="0" y="0"/>
                </a:lnTo>
                <a:close/>
              </a:path>
            </a:pathLst>
          </a:custGeom>
          <a:blipFill>
            <a:blip r:embed="rId11"/>
            <a:stretch>
              <a:fillRect l="0" t="0" r="0" b="0"/>
            </a:stretch>
          </a:blipFill>
        </p:spPr>
      </p:sp>
      <p:sp>
        <p:nvSpPr>
          <p:cNvPr name="TextBox 9" id="9"/>
          <p:cNvSpPr txBox="true"/>
          <p:nvPr/>
        </p:nvSpPr>
        <p:spPr>
          <a:xfrm rot="0">
            <a:off x="648630" y="493465"/>
            <a:ext cx="10291259" cy="1898540"/>
          </a:xfrm>
          <a:prstGeom prst="rect">
            <a:avLst/>
          </a:prstGeom>
        </p:spPr>
        <p:txBody>
          <a:bodyPr anchor="t" rtlCol="false" tIns="0" lIns="0" bIns="0" rIns="0">
            <a:spAutoFit/>
          </a:bodyPr>
          <a:lstStyle/>
          <a:p>
            <a:pPr algn="ctr" marL="0" indent="0" lvl="0">
              <a:lnSpc>
                <a:spcPts val="7475"/>
              </a:lnSpc>
              <a:spcBef>
                <a:spcPct val="0"/>
              </a:spcBef>
            </a:pPr>
            <a:r>
              <a:rPr lang="en-US" sz="6500" i="true" strike="noStrike" u="none">
                <a:solidFill>
                  <a:srgbClr val="5CE1E6"/>
                </a:solidFill>
                <a:latin typeface="Anton Italics"/>
                <a:ea typeface="Anton Italics"/>
                <a:cs typeface="Anton Italics"/>
                <a:sym typeface="Anton Italics"/>
              </a:rPr>
              <a:t>CAR TRANSMISSION PREFERENCES </a:t>
            </a:r>
          </a:p>
          <a:p>
            <a:pPr algn="ctr" marL="0" indent="0" lvl="0">
              <a:lnSpc>
                <a:spcPts val="7475"/>
              </a:lnSpc>
              <a:spcBef>
                <a:spcPct val="0"/>
              </a:spcBef>
            </a:pPr>
            <a:r>
              <a:rPr lang="en-US" sz="6500" i="true" strike="noStrike" u="none">
                <a:solidFill>
                  <a:srgbClr val="5CE1E6"/>
                </a:solidFill>
                <a:latin typeface="Anton Italics"/>
                <a:ea typeface="Anton Italics"/>
                <a:cs typeface="Anton Italics"/>
                <a:sym typeface="Anton Italics"/>
              </a:rPr>
              <a:t>BY GENDER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14880" y="5143500"/>
            <a:ext cx="3972652" cy="4114800"/>
          </a:xfrm>
          <a:custGeom>
            <a:avLst/>
            <a:gdLst/>
            <a:ahLst/>
            <a:cxnLst/>
            <a:rect r="r" b="b" t="t" l="l"/>
            <a:pathLst>
              <a:path h="4114800" w="3972652">
                <a:moveTo>
                  <a:pt x="0" y="0"/>
                </a:moveTo>
                <a:lnTo>
                  <a:pt x="3972652" y="0"/>
                </a:lnTo>
                <a:lnTo>
                  <a:pt x="3972652" y="4114800"/>
                </a:lnTo>
                <a:lnTo>
                  <a:pt x="0" y="411480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49641" y="0"/>
            <a:ext cx="8038359" cy="10287000"/>
            <a:chOff x="0" y="0"/>
            <a:chExt cx="1245352" cy="1593725"/>
          </a:xfrm>
        </p:grpSpPr>
        <p:sp>
          <p:nvSpPr>
            <p:cNvPr name="Freeform 4" id="4"/>
            <p:cNvSpPr/>
            <p:nvPr/>
          </p:nvSpPr>
          <p:spPr>
            <a:xfrm flipH="false" flipV="false" rot="0">
              <a:off x="0" y="0"/>
              <a:ext cx="1245352" cy="1593725"/>
            </a:xfrm>
            <a:custGeom>
              <a:avLst/>
              <a:gdLst/>
              <a:ahLst/>
              <a:cxnLst/>
              <a:rect r="r" b="b" t="t" l="l"/>
              <a:pathLst>
                <a:path h="1593725" w="1245352">
                  <a:moveTo>
                    <a:pt x="0" y="0"/>
                  </a:moveTo>
                  <a:lnTo>
                    <a:pt x="1245352" y="0"/>
                  </a:lnTo>
                  <a:lnTo>
                    <a:pt x="1245352" y="1593725"/>
                  </a:lnTo>
                  <a:lnTo>
                    <a:pt x="0" y="1593725"/>
                  </a:lnTo>
                  <a:close/>
                </a:path>
              </a:pathLst>
            </a:custGeom>
            <a:blipFill>
              <a:blip r:embed="rId4"/>
              <a:stretch>
                <a:fillRect l="-37530" t="0" r="-55638" b="0"/>
              </a:stretch>
            </a:blipFill>
          </p:spPr>
        </p:sp>
      </p:grpSp>
      <p:sp>
        <p:nvSpPr>
          <p:cNvPr name="Freeform 5" id="5"/>
          <p:cNvSpPr/>
          <p:nvPr/>
        </p:nvSpPr>
        <p:spPr>
          <a:xfrm flipH="false" flipV="false" rot="5400000">
            <a:off x="7580381" y="2474240"/>
            <a:ext cx="10677038" cy="5338519"/>
          </a:xfrm>
          <a:custGeom>
            <a:avLst/>
            <a:gdLst/>
            <a:ahLst/>
            <a:cxnLst/>
            <a:rect r="r" b="b" t="t" l="l"/>
            <a:pathLst>
              <a:path h="5338519" w="10677038">
                <a:moveTo>
                  <a:pt x="0" y="0"/>
                </a:moveTo>
                <a:lnTo>
                  <a:pt x="10677038" y="0"/>
                </a:lnTo>
                <a:lnTo>
                  <a:pt x="10677038" y="5338520"/>
                </a:lnTo>
                <a:lnTo>
                  <a:pt x="0" y="5338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145538" y="-195019"/>
            <a:ext cx="7315200" cy="1847088"/>
          </a:xfrm>
          <a:custGeom>
            <a:avLst/>
            <a:gdLst/>
            <a:ahLst/>
            <a:cxnLst/>
            <a:rect r="r" b="b" t="t" l="l"/>
            <a:pathLst>
              <a:path h="1847088" w="7315200">
                <a:moveTo>
                  <a:pt x="0" y="0"/>
                </a:moveTo>
                <a:lnTo>
                  <a:pt x="7315200" y="0"/>
                </a:lnTo>
                <a:lnTo>
                  <a:pt x="7315200" y="1847088"/>
                </a:lnTo>
                <a:lnTo>
                  <a:pt x="0" y="1847088"/>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940461" y="9822110"/>
            <a:ext cx="7520277" cy="464890"/>
          </a:xfrm>
          <a:custGeom>
            <a:avLst/>
            <a:gdLst/>
            <a:ahLst/>
            <a:cxnLst/>
            <a:rect r="r" b="b" t="t" l="l"/>
            <a:pathLst>
              <a:path h="464890" w="7520277">
                <a:moveTo>
                  <a:pt x="0" y="0"/>
                </a:moveTo>
                <a:lnTo>
                  <a:pt x="7520277" y="0"/>
                </a:lnTo>
                <a:lnTo>
                  <a:pt x="7520277" y="464890"/>
                </a:lnTo>
                <a:lnTo>
                  <a:pt x="0" y="4648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78137" y="2606245"/>
            <a:ext cx="9571504" cy="6951305"/>
          </a:xfrm>
          <a:custGeom>
            <a:avLst/>
            <a:gdLst/>
            <a:ahLst/>
            <a:cxnLst/>
            <a:rect r="r" b="b" t="t" l="l"/>
            <a:pathLst>
              <a:path h="6951305" w="9571504">
                <a:moveTo>
                  <a:pt x="0" y="0"/>
                </a:moveTo>
                <a:lnTo>
                  <a:pt x="9571504" y="0"/>
                </a:lnTo>
                <a:lnTo>
                  <a:pt x="9571504" y="6951304"/>
                </a:lnTo>
                <a:lnTo>
                  <a:pt x="0" y="6951304"/>
                </a:lnTo>
                <a:lnTo>
                  <a:pt x="0" y="0"/>
                </a:lnTo>
                <a:close/>
              </a:path>
            </a:pathLst>
          </a:custGeom>
          <a:blipFill>
            <a:blip r:embed="rId11"/>
            <a:stretch>
              <a:fillRect l="0" t="0" r="0" b="0"/>
            </a:stretch>
          </a:blipFill>
        </p:spPr>
      </p:sp>
      <p:sp>
        <p:nvSpPr>
          <p:cNvPr name="TextBox 9" id="9"/>
          <p:cNvSpPr txBox="true"/>
          <p:nvPr/>
        </p:nvSpPr>
        <p:spPr>
          <a:xfrm rot="0">
            <a:off x="729870" y="93704"/>
            <a:ext cx="9068417" cy="1898540"/>
          </a:xfrm>
          <a:prstGeom prst="rect">
            <a:avLst/>
          </a:prstGeom>
        </p:spPr>
        <p:txBody>
          <a:bodyPr anchor="t" rtlCol="false" tIns="0" lIns="0" bIns="0" rIns="0">
            <a:spAutoFit/>
          </a:bodyPr>
          <a:lstStyle/>
          <a:p>
            <a:pPr algn="ctr" marL="0" indent="0" lvl="0">
              <a:lnSpc>
                <a:spcPts val="7475"/>
              </a:lnSpc>
              <a:spcBef>
                <a:spcPct val="0"/>
              </a:spcBef>
            </a:pPr>
            <a:r>
              <a:rPr lang="en-US" sz="6500" i="true" strike="noStrike" u="none">
                <a:solidFill>
                  <a:srgbClr val="5CE1E6"/>
                </a:solidFill>
                <a:latin typeface="Anton Italics"/>
                <a:ea typeface="Anton Italics"/>
                <a:cs typeface="Anton Italics"/>
                <a:sym typeface="Anton Italics"/>
              </a:rPr>
              <a:t> BODY STYLE PREFERENCES </a:t>
            </a:r>
          </a:p>
          <a:p>
            <a:pPr algn="ctr" marL="0" indent="0" lvl="0">
              <a:lnSpc>
                <a:spcPts val="7475"/>
              </a:lnSpc>
              <a:spcBef>
                <a:spcPct val="0"/>
              </a:spcBef>
            </a:pPr>
            <a:r>
              <a:rPr lang="en-US" sz="6500" i="true" strike="noStrike" u="none">
                <a:solidFill>
                  <a:srgbClr val="5CE1E6"/>
                </a:solidFill>
                <a:latin typeface="Anton Italics"/>
                <a:ea typeface="Anton Italics"/>
                <a:cs typeface="Anton Italics"/>
                <a:sym typeface="Anton Italics"/>
              </a:rPr>
              <a:t>BY GENDER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040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344344" y="1487833"/>
          <a:ext cx="15682939" cy="8496300"/>
        </p:xfrm>
        <a:graphic>
          <a:graphicData uri="http://schemas.openxmlformats.org/drawingml/2006/table">
            <a:tbl>
              <a:tblPr/>
              <a:tblGrid>
                <a:gridCol w="8515314"/>
                <a:gridCol w="7167625"/>
              </a:tblGrid>
              <a:tr h="1062038">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Dealership Region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 Change in Sales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62038">
                <a:tc>
                  <a:txBody>
                    <a:bodyPr anchor="t" rtlCol="false"/>
                    <a:lstStyle/>
                    <a:p>
                      <a:pPr algn="ctr">
                        <a:lnSpc>
                          <a:spcPts val="4479"/>
                        </a:lnSpc>
                        <a:defRPr/>
                      </a:pPr>
                      <a:r>
                        <a:rPr lang="en-US" sz="3199" b="true">
                          <a:solidFill>
                            <a:srgbClr val="FFFFFF"/>
                          </a:solidFill>
                          <a:latin typeface="Montserrat Bold"/>
                          <a:ea typeface="Montserrat Bold"/>
                          <a:cs typeface="Montserrat Bold"/>
                          <a:sym typeface="Montserrat Bold"/>
                        </a:rPr>
                        <a:t>Austin, TX</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+24.69%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62038">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Janesville, WI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+23.33%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62038">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Scottsdale, AZ</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+25.51%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62038">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Aurora, CO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+24.55%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62038">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Greenville, SC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+24.49%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62038">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Pasco, WA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+21.89%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62038">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Middletown, OH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b="true">
                          <a:solidFill>
                            <a:srgbClr val="FFFFFF"/>
                          </a:solidFill>
                          <a:latin typeface="Montserrat Bold"/>
                          <a:ea typeface="Montserrat Bold"/>
                          <a:cs typeface="Montserrat Bold"/>
                          <a:sym typeface="Montserrat Bold"/>
                        </a:rPr>
                        <a:t>+20.21%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pSp>
        <p:nvGrpSpPr>
          <p:cNvPr name="Group 3" id="3"/>
          <p:cNvGrpSpPr/>
          <p:nvPr/>
        </p:nvGrpSpPr>
        <p:grpSpPr>
          <a:xfrm rot="0">
            <a:off x="8464027" y="3588123"/>
            <a:ext cx="847228" cy="6396010"/>
            <a:chOff x="0" y="0"/>
            <a:chExt cx="1129637" cy="8528014"/>
          </a:xfrm>
        </p:grpSpPr>
        <p:sp>
          <p:nvSpPr>
            <p:cNvPr name="Freeform 4" id="4"/>
            <p:cNvSpPr/>
            <p:nvPr/>
          </p:nvSpPr>
          <p:spPr>
            <a:xfrm flipH="false" flipV="false" rot="0">
              <a:off x="23820" y="0"/>
              <a:ext cx="1105817" cy="1363919"/>
            </a:xfrm>
            <a:custGeom>
              <a:avLst/>
              <a:gdLst/>
              <a:ahLst/>
              <a:cxnLst/>
              <a:rect r="r" b="b" t="t" l="l"/>
              <a:pathLst>
                <a:path h="1363919" w="1105817">
                  <a:moveTo>
                    <a:pt x="0" y="0"/>
                  </a:moveTo>
                  <a:lnTo>
                    <a:pt x="1105817" y="0"/>
                  </a:lnTo>
                  <a:lnTo>
                    <a:pt x="1105817" y="1363919"/>
                  </a:lnTo>
                  <a:lnTo>
                    <a:pt x="0" y="1363919"/>
                  </a:lnTo>
                  <a:lnTo>
                    <a:pt x="0" y="0"/>
                  </a:lnTo>
                  <a:close/>
                </a:path>
              </a:pathLst>
            </a:custGeom>
            <a:blipFill>
              <a:blip r:embed="rId2"/>
              <a:stretch>
                <a:fillRect l="0" t="0" r="-97740" b="0"/>
              </a:stretch>
            </a:blipFill>
          </p:spPr>
        </p:sp>
        <p:sp>
          <p:nvSpPr>
            <p:cNvPr name="Freeform 5" id="5"/>
            <p:cNvSpPr/>
            <p:nvPr/>
          </p:nvSpPr>
          <p:spPr>
            <a:xfrm flipH="false" flipV="false" rot="0">
              <a:off x="23820" y="1467817"/>
              <a:ext cx="1105817" cy="1363919"/>
            </a:xfrm>
            <a:custGeom>
              <a:avLst/>
              <a:gdLst/>
              <a:ahLst/>
              <a:cxnLst/>
              <a:rect r="r" b="b" t="t" l="l"/>
              <a:pathLst>
                <a:path h="1363919" w="1105817">
                  <a:moveTo>
                    <a:pt x="0" y="0"/>
                  </a:moveTo>
                  <a:lnTo>
                    <a:pt x="1105817" y="0"/>
                  </a:lnTo>
                  <a:lnTo>
                    <a:pt x="1105817" y="1363919"/>
                  </a:lnTo>
                  <a:lnTo>
                    <a:pt x="0" y="1363919"/>
                  </a:lnTo>
                  <a:lnTo>
                    <a:pt x="0" y="0"/>
                  </a:lnTo>
                  <a:close/>
                </a:path>
              </a:pathLst>
            </a:custGeom>
            <a:blipFill>
              <a:blip r:embed="rId2"/>
              <a:stretch>
                <a:fillRect l="0" t="0" r="-97740" b="0"/>
              </a:stretch>
            </a:blipFill>
          </p:spPr>
        </p:sp>
        <p:sp>
          <p:nvSpPr>
            <p:cNvPr name="Freeform 6" id="6"/>
            <p:cNvSpPr/>
            <p:nvPr/>
          </p:nvSpPr>
          <p:spPr>
            <a:xfrm flipH="false" flipV="false" rot="0">
              <a:off x="47640" y="5768775"/>
              <a:ext cx="1081997" cy="1328819"/>
            </a:xfrm>
            <a:custGeom>
              <a:avLst/>
              <a:gdLst/>
              <a:ahLst/>
              <a:cxnLst/>
              <a:rect r="r" b="b" t="t" l="l"/>
              <a:pathLst>
                <a:path h="1328819" w="1081997">
                  <a:moveTo>
                    <a:pt x="0" y="0"/>
                  </a:moveTo>
                  <a:lnTo>
                    <a:pt x="1081997" y="0"/>
                  </a:lnTo>
                  <a:lnTo>
                    <a:pt x="1081997" y="1328819"/>
                  </a:lnTo>
                  <a:lnTo>
                    <a:pt x="0" y="1328819"/>
                  </a:lnTo>
                  <a:lnTo>
                    <a:pt x="0" y="0"/>
                  </a:lnTo>
                  <a:close/>
                </a:path>
              </a:pathLst>
            </a:custGeom>
            <a:blipFill>
              <a:blip r:embed="rId2"/>
              <a:stretch>
                <a:fillRect l="-102093" t="0" r="0" b="-2641"/>
              </a:stretch>
            </a:blipFill>
          </p:spPr>
        </p:sp>
        <p:sp>
          <p:nvSpPr>
            <p:cNvPr name="Freeform 7" id="7"/>
            <p:cNvSpPr/>
            <p:nvPr/>
          </p:nvSpPr>
          <p:spPr>
            <a:xfrm flipH="false" flipV="false" rot="0">
              <a:off x="23820" y="7199194"/>
              <a:ext cx="1081997" cy="1328819"/>
            </a:xfrm>
            <a:custGeom>
              <a:avLst/>
              <a:gdLst/>
              <a:ahLst/>
              <a:cxnLst/>
              <a:rect r="r" b="b" t="t" l="l"/>
              <a:pathLst>
                <a:path h="1328819" w="1081997">
                  <a:moveTo>
                    <a:pt x="0" y="0"/>
                  </a:moveTo>
                  <a:lnTo>
                    <a:pt x="1081997" y="0"/>
                  </a:lnTo>
                  <a:lnTo>
                    <a:pt x="1081997" y="1328820"/>
                  </a:lnTo>
                  <a:lnTo>
                    <a:pt x="0" y="1328820"/>
                  </a:lnTo>
                  <a:lnTo>
                    <a:pt x="0" y="0"/>
                  </a:lnTo>
                  <a:close/>
                </a:path>
              </a:pathLst>
            </a:custGeom>
            <a:blipFill>
              <a:blip r:embed="rId2"/>
              <a:stretch>
                <a:fillRect l="-102093" t="0" r="0" b="-2641"/>
              </a:stretch>
            </a:blipFill>
          </p:spPr>
        </p:sp>
        <p:sp>
          <p:nvSpPr>
            <p:cNvPr name="Freeform 8" id="8"/>
            <p:cNvSpPr/>
            <p:nvPr/>
          </p:nvSpPr>
          <p:spPr>
            <a:xfrm flipH="false" flipV="false" rot="0">
              <a:off x="0" y="2831736"/>
              <a:ext cx="1105817" cy="1363919"/>
            </a:xfrm>
            <a:custGeom>
              <a:avLst/>
              <a:gdLst/>
              <a:ahLst/>
              <a:cxnLst/>
              <a:rect r="r" b="b" t="t" l="l"/>
              <a:pathLst>
                <a:path h="1363919" w="1105817">
                  <a:moveTo>
                    <a:pt x="0" y="0"/>
                  </a:moveTo>
                  <a:lnTo>
                    <a:pt x="1105817" y="0"/>
                  </a:lnTo>
                  <a:lnTo>
                    <a:pt x="1105817" y="1363919"/>
                  </a:lnTo>
                  <a:lnTo>
                    <a:pt x="0" y="1363919"/>
                  </a:lnTo>
                  <a:lnTo>
                    <a:pt x="0" y="0"/>
                  </a:lnTo>
                  <a:close/>
                </a:path>
              </a:pathLst>
            </a:custGeom>
            <a:blipFill>
              <a:blip r:embed="rId2"/>
              <a:stretch>
                <a:fillRect l="0" t="0" r="-97740" b="0"/>
              </a:stretch>
            </a:blipFill>
          </p:spPr>
        </p:sp>
        <p:sp>
          <p:nvSpPr>
            <p:cNvPr name="Freeform 9" id="9"/>
            <p:cNvSpPr/>
            <p:nvPr/>
          </p:nvSpPr>
          <p:spPr>
            <a:xfrm flipH="false" flipV="false" rot="0">
              <a:off x="23820" y="4297255"/>
              <a:ext cx="1105817" cy="1363919"/>
            </a:xfrm>
            <a:custGeom>
              <a:avLst/>
              <a:gdLst/>
              <a:ahLst/>
              <a:cxnLst/>
              <a:rect r="r" b="b" t="t" l="l"/>
              <a:pathLst>
                <a:path h="1363919" w="1105817">
                  <a:moveTo>
                    <a:pt x="0" y="0"/>
                  </a:moveTo>
                  <a:lnTo>
                    <a:pt x="1105817" y="0"/>
                  </a:lnTo>
                  <a:lnTo>
                    <a:pt x="1105817" y="1363919"/>
                  </a:lnTo>
                  <a:lnTo>
                    <a:pt x="0" y="1363919"/>
                  </a:lnTo>
                  <a:lnTo>
                    <a:pt x="0" y="0"/>
                  </a:lnTo>
                  <a:close/>
                </a:path>
              </a:pathLst>
            </a:custGeom>
            <a:blipFill>
              <a:blip r:embed="rId2"/>
              <a:stretch>
                <a:fillRect l="0" t="0" r="-97740" b="0"/>
              </a:stretch>
            </a:blipFill>
          </p:spPr>
        </p:sp>
      </p:grpSp>
      <p:sp>
        <p:nvSpPr>
          <p:cNvPr name="TextBox 10" id="10"/>
          <p:cNvSpPr txBox="true"/>
          <p:nvPr/>
        </p:nvSpPr>
        <p:spPr>
          <a:xfrm rot="0">
            <a:off x="1833451" y="40609"/>
            <a:ext cx="14621098" cy="1295173"/>
          </a:xfrm>
          <a:prstGeom prst="rect">
            <a:avLst/>
          </a:prstGeom>
        </p:spPr>
        <p:txBody>
          <a:bodyPr anchor="t" rtlCol="false" tIns="0" lIns="0" bIns="0" rIns="0">
            <a:spAutoFit/>
          </a:bodyPr>
          <a:lstStyle/>
          <a:p>
            <a:pPr algn="ctr">
              <a:lnSpc>
                <a:spcPts val="10512"/>
              </a:lnSpc>
              <a:spcBef>
                <a:spcPct val="0"/>
              </a:spcBef>
            </a:pPr>
            <a:r>
              <a:rPr lang="en-US" sz="7508" i="true">
                <a:solidFill>
                  <a:srgbClr val="5CE1E6"/>
                </a:solidFill>
                <a:latin typeface="Anton Italics"/>
                <a:ea typeface="Anton Italics"/>
                <a:cs typeface="Anton Italics"/>
                <a:sym typeface="Anton Italics"/>
              </a:rPr>
              <a:t>DEALERSHIP REGION RANKINGS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DAGj6QdQZmQ</dc:identifier>
  <dcterms:modified xsi:type="dcterms:W3CDTF">2011-08-01T06:04:30Z</dcterms:modified>
  <cp:revision>1</cp:revision>
  <dc:title>Coop Data Analysis Project- Car Sales Analysis </dc:title>
</cp:coreProperties>
</file>